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5" r:id="rId3"/>
    <p:sldId id="277" r:id="rId4"/>
    <p:sldId id="278" r:id="rId5"/>
    <p:sldId id="279" r:id="rId6"/>
    <p:sldId id="291" r:id="rId7"/>
    <p:sldId id="292" r:id="rId8"/>
    <p:sldId id="293" r:id="rId9"/>
    <p:sldId id="288" r:id="rId10"/>
    <p:sldId id="294" r:id="rId11"/>
    <p:sldId id="303" r:id="rId12"/>
    <p:sldId id="284" r:id="rId13"/>
    <p:sldId id="304" r:id="rId14"/>
    <p:sldId id="295" r:id="rId15"/>
    <p:sldId id="301" r:id="rId16"/>
    <p:sldId id="302" r:id="rId17"/>
    <p:sldId id="289" r:id="rId18"/>
    <p:sldId id="296" r:id="rId19"/>
    <p:sldId id="297" r:id="rId20"/>
    <p:sldId id="298" r:id="rId21"/>
    <p:sldId id="299" r:id="rId22"/>
    <p:sldId id="290" r:id="rId23"/>
    <p:sldId id="300" r:id="rId24"/>
    <p:sldId id="27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334"/>
    <a:srgbClr val="232461"/>
    <a:srgbClr val="FFF0DC"/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 snapToGrid="0" snapToObjects="1">
      <p:cViewPr varScale="1">
        <p:scale>
          <a:sx n="74" d="100"/>
          <a:sy n="74" d="100"/>
        </p:scale>
        <p:origin x="72" y="23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2023-2024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PASITIKRINĘ</c:v>
                </c:pt>
                <c:pt idx="1">
                  <c:v>NEPASITIKRINĘ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25-4F94-BEB3-F15B3B116925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2024-2025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80,5%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703-4987-88A7-2FA3F236E09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19,5%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703-4987-88A7-2FA3F236E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PASITIKRINĘ</c:v>
                </c:pt>
                <c:pt idx="1">
                  <c:v>NEPASITIKRINĘ</c:v>
                </c:pt>
              </c:strCache>
            </c:strRef>
          </c:cat>
          <c:val>
            <c:numRef>
              <c:f>Lapas1!$C$2:$C$5</c:f>
              <c:numCache>
                <c:formatCode>0.00%</c:formatCode>
                <c:ptCount val="4"/>
                <c:pt idx="0">
                  <c:v>0.80500000000000005</c:v>
                </c:pt>
                <c:pt idx="1">
                  <c:v>0.19500000000000001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25-4F94-BEB3-F15B3B116925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Stulpelis1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PASITIKRINĘ</c:v>
                </c:pt>
                <c:pt idx="1">
                  <c:v>NEPASITIKRINĘ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9-CB25-4F94-BEB3-F15B3B1169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27908031"/>
        <c:axId val="1027898879"/>
      </c:barChart>
      <c:catAx>
        <c:axId val="1027908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898879"/>
        <c:crosses val="autoZero"/>
        <c:auto val="1"/>
        <c:lblAlgn val="ctr"/>
        <c:lblOffset val="100"/>
        <c:noMultiLvlLbl val="0"/>
      </c:catAx>
      <c:valAx>
        <c:axId val="1027898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790803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57546429294401"/>
          <c:y val="0"/>
          <c:w val="0.49079711894314099"/>
          <c:h val="1"/>
        </c:manualLayout>
      </c:layout>
      <c:pie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1"/>
          <c:dPt>
            <c:idx val="0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explosion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explosion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explosion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49-4634-9D03-D8F1310504A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6B6-48E6-BFE5-1D34B89E17D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6B6-48E6-BFE5-1D34B89E17D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3D8-4C8F-82B7-73D96217805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3D8-4C8F-82B7-73D96217805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3D8-4C8F-82B7-73D962178053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6B6-48E6-BFE5-1D34B89E17D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3D8-4C8F-82B7-73D96217805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15,8%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32,9%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21,5%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D49-4634-9D03-D8F1310504A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11,1%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C6B6-48E6-BFE5-1D34B89E17D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D8-4C8F-82B7-73D962178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Lapas1!$A$2:$A$14</c:f>
              <c:strCache>
                <c:ptCount val="9"/>
                <c:pt idx="0">
                  <c:v>PSICHOLOGO, LOGOPEDO UŽSIĖMIMAI</c:v>
                </c:pt>
                <c:pt idx="1">
                  <c:v>KINEZITERAPINIAI UŽSIĖMIMAI</c:v>
                </c:pt>
                <c:pt idx="3">
                  <c:v>SPEC. PRIEŽIŪRA</c:v>
                </c:pt>
                <c:pt idx="4">
                  <c:v>MOKYMAS NAMUOSE</c:v>
                </c:pt>
                <c:pt idx="5">
                  <c:v>NENURODYTA</c:v>
                </c:pt>
                <c:pt idx="6">
                  <c:v>PRITAIKYTA SĖDĖJIMO VIETA</c:v>
                </c:pt>
                <c:pt idx="7">
                  <c:v>SKUBIOS PAGALBOS POREIKIS</c:v>
                </c:pt>
                <c:pt idx="8">
                  <c:v>SPEC. PRATIMAI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0.158</c:v>
                </c:pt>
                <c:pt idx="1">
                  <c:v>0.32900000000000001</c:v>
                </c:pt>
                <c:pt idx="3">
                  <c:v>1.4E-2</c:v>
                </c:pt>
                <c:pt idx="4" formatCode="0%">
                  <c:v>8.6999999999999994E-2</c:v>
                </c:pt>
                <c:pt idx="5" formatCode="0%">
                  <c:v>0.21199999999999999</c:v>
                </c:pt>
                <c:pt idx="6" formatCode="0%">
                  <c:v>0.114</c:v>
                </c:pt>
                <c:pt idx="7" formatCode="0%">
                  <c:v>7.3999999999999996E-2</c:v>
                </c:pt>
                <c:pt idx="8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223-43E5-AD18-48CE38C5BA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223-43E5-AD18-48CE38C5BA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223-43E5-AD18-48CE38C5BA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223-43E5-AD18-48CE38C5BA3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81,2%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223-43E5-AD18-48CE38C5BA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18,8%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223-43E5-AD18-48CE38C5BA33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0.81200000000000006</c:v>
                </c:pt>
                <c:pt idx="1">
                  <c:v>0.188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23-43E5-AD18-48CE38C5BA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EC6-43EF-9F6E-A40B8EF94A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EC6-43EF-9F6E-A40B8EF94A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EC6-43EF-9F6E-A40B8EF94A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EC6-43EF-9F6E-A40B8EF94A3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956D880-B7FB-4AE3-90B6-B36C941FDCA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EC6-43EF-9F6E-A40B8EF94A3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F359E6A-7138-4F33-92BB-B41A5772355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EC6-43EF-9F6E-A40B8EF94A3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19E3A94-8FEA-401A-B4CC-7F00BA03C7C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EC6-43EF-9F6E-A40B8EF94A3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A9334FE-8E9D-4DD3-9AA3-C03B590AC3AC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EC6-43EF-9F6E-A40B8EF94A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NEPAŽYMĖTA</c:v>
                </c:pt>
                <c:pt idx="1">
                  <c:v>NĖRA PATALOGIJOS</c:v>
                </c:pt>
                <c:pt idx="2">
                  <c:v>PAVIENIŲ DANTŲ PATALOGIJA</c:v>
                </c:pt>
                <c:pt idx="3">
                  <c:v>ŽANDIKAULIŲ PATALOGIJA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17.399999999999999</c:v>
                </c:pt>
                <c:pt idx="1">
                  <c:v>32.9</c:v>
                </c:pt>
                <c:pt idx="2">
                  <c:v>16.8</c:v>
                </c:pt>
                <c:pt idx="3">
                  <c:v>32.9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EC6-43EF-9F6E-A40B8EF94A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737-4B99-BCD3-E8B98596F0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472-4CE1-82AF-0971D9750E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72-4CE1-82AF-0971D9750E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7472-4CE1-82AF-0971D9750E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472-4CE1-82AF-0971D9750E4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72-4CE1-82AF-0971D9750E4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40,5%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737-4B99-BCD3-E8B98596F07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11,6%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472-4CE1-82AF-0971D9750E4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472-4CE1-82AF-0971D9750E4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472-4CE1-82AF-0971D9750E4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21,5%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472-4CE1-82AF-0971D9750E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Lapas1!$A$2:$A$7</c:f>
              <c:strCache>
                <c:ptCount val="5"/>
                <c:pt idx="0">
                  <c:v>labai žemas indeksas</c:v>
                </c:pt>
                <c:pt idx="1">
                  <c:v>žemas indeksas</c:v>
                </c:pt>
                <c:pt idx="2">
                  <c:v>vidutinis indeksas</c:v>
                </c:pt>
                <c:pt idx="3">
                  <c:v>aukštas indeksas</c:v>
                </c:pt>
                <c:pt idx="4">
                  <c:v>labai aukštas indeksas</c:v>
                </c:pt>
              </c:strCache>
            </c:strRef>
          </c:cat>
          <c:val>
            <c:numRef>
              <c:f>Lapas1!$B$2:$B$7</c:f>
              <c:numCache>
                <c:formatCode>0.00%</c:formatCode>
                <c:ptCount val="6"/>
                <c:pt idx="0" formatCode="0%">
                  <c:v>0.40500000000000003</c:v>
                </c:pt>
                <c:pt idx="1">
                  <c:v>0.11600000000000001</c:v>
                </c:pt>
                <c:pt idx="2">
                  <c:v>0.19</c:v>
                </c:pt>
                <c:pt idx="3">
                  <c:v>7.3999999999999996E-2</c:v>
                </c:pt>
                <c:pt idx="4">
                  <c:v>0.215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72-4CE1-82AF-0971D9750E4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6AC-436E-9CC4-A54F579286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6AC-436E-9CC4-A54F579286B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6AC-436E-9CC4-A54F579286B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6AC-436E-9CC4-A54F579286B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36,2%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6AC-436E-9CC4-A54F579286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63,8%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6AC-436E-9CC4-A54F57928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4"/>
                <c:pt idx="0">
                  <c:v>SVEIKI DANTYS</c:v>
                </c:pt>
                <c:pt idx="3">
                  <c:v>NESVEIKI DANTYS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 formatCode="0.00%">
                  <c:v>0.36199999999999999</c:v>
                </c:pt>
                <c:pt idx="3" formatCode="0.00%">
                  <c:v>0.63800000000000001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AC-436E-9CC4-A54F579286B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2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F6D-4224-ADBB-B9FF9D4F68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F6D-4224-ADBB-B9FF9D4F68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F6D-4224-ADBB-B9FF9D4F68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7F6D-4224-ADBB-B9FF9D4F68B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96,6%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6D-4224-ADBB-B9FF9D4F68B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3,4%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6D-4224-ADBB-B9FF9D4F68BF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PILNAI UŽPILDYTA</c:v>
                </c:pt>
                <c:pt idx="1">
                  <c:v>NEUŽPILDYTA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0.96599999999999997</c:v>
                </c:pt>
                <c:pt idx="1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6D-4224-ADBB-B9FF9D4F68B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6411548556430442"/>
          <c:y val="0.3721003937007874"/>
          <c:w val="0.2338011811023622"/>
          <c:h val="0.252674212598425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2E0D61F-2530-4835-A263-C7D224FBE70A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7A0-4E98-B2DA-4F9CFDE18B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A418EFB-623D-4485-BDF4-9F5E4DC795A3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7A0-4E98-B2DA-4F9CFDE18B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6D89C05-DAA2-4792-B7B7-614AA81948FB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7A0-4E98-B2DA-4F9CFDE18B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EE45FA3-D2C4-46BB-A043-AF509FFE854F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27A0-4E98-B2DA-4F9CFDE18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Lapas1!$B$2:$B$5</c:f>
              <c:numCache>
                <c:formatCode>General</c:formatCode>
                <c:ptCount val="4"/>
                <c:pt idx="0">
                  <c:v>36.799999999999997</c:v>
                </c:pt>
                <c:pt idx="1">
                  <c:v>31.6</c:v>
                </c:pt>
                <c:pt idx="2">
                  <c:v>20.3</c:v>
                </c:pt>
                <c:pt idx="3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A0-4E98-B2DA-4F9CFDE18B6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C63D286-B954-4C9B-9F02-2E151E16DD1F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7A0-4E98-B2DA-4F9CFDE18B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EF0842B-8A94-4062-94C1-17E45C0C3EA3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7A0-4E98-B2DA-4F9CFDE18B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F315EB6-B0A3-42C7-8C67-3379FF4D371F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27A0-4E98-B2DA-4F9CFDE18B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6D5CE79-90C5-4D71-8619-E4E17477C62A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7A0-4E98-B2DA-4F9CFDE18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Lapas1!$C$2:$C$5</c:f>
              <c:numCache>
                <c:formatCode>General</c:formatCode>
                <c:ptCount val="4"/>
                <c:pt idx="0">
                  <c:v>30</c:v>
                </c:pt>
                <c:pt idx="1">
                  <c:v>36</c:v>
                </c:pt>
                <c:pt idx="2">
                  <c:v>26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A0-4E98-B2DA-4F9CFDE18B69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A5E7A3C-1B3F-498A-826E-748CBD423475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7A0-4E98-B2DA-4F9CFDE18B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178E297-A5A7-481C-81DD-22EFB6554BB1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27A0-4E98-B2DA-4F9CFDE18B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EC7707A-310F-4C99-A109-87DD1B8B2354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7A0-4E98-B2DA-4F9CFDE18B6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6660B95-19BD-46EA-B1ED-EDF596360D08}" type="VALUE">
                      <a:rPr lang="en-US" smtClean="0"/>
                      <a:pPr/>
                      <a:t>[REIKŠMĖ]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27A0-4E98-B2DA-4F9CFDE18B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Vaikų, galinčių dalyvauti ugdymo veikloje be jokių apribojimų, dalis (proc.)</c:v>
                </c:pt>
                <c:pt idx="1">
                  <c:v>Vaikų, kuriems nurodytos bendrosios rekomendacijos, dalis (proc.)</c:v>
                </c:pt>
                <c:pt idx="2">
                  <c:v>Vaikų, kuriems nurodytos specialiosios rekomendacijos, dalis (proc.)</c:v>
                </c:pt>
                <c:pt idx="3">
                  <c:v>Vaikų, kuriems pritaikytas maitinimas, dalis (proc.)</c:v>
                </c:pt>
              </c:strCache>
            </c:strRef>
          </c:cat>
          <c:val>
            <c:numRef>
              <c:f>Lapas1!$D$2:$D$5</c:f>
              <c:numCache>
                <c:formatCode>General</c:formatCode>
                <c:ptCount val="4"/>
                <c:pt idx="0">
                  <c:v>24.2</c:v>
                </c:pt>
                <c:pt idx="1">
                  <c:v>25.5</c:v>
                </c:pt>
                <c:pt idx="2">
                  <c:v>39.6</c:v>
                </c:pt>
                <c:pt idx="3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A0-4E98-B2DA-4F9CFDE18B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5499215"/>
        <c:axId val="1056590767"/>
      </c:barChart>
      <c:catAx>
        <c:axId val="98549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590767"/>
        <c:crosses val="autoZero"/>
        <c:auto val="1"/>
        <c:lblAlgn val="ctr"/>
        <c:lblOffset val="100"/>
        <c:noMultiLvlLbl val="0"/>
      </c:catAx>
      <c:valAx>
        <c:axId val="105659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499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523-40B2-8FD0-4679670911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523-40B2-8FD0-4679670911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523-40B2-8FD0-4679670911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523-40B2-8FD0-46796709118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75,8%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523-40B2-8FD0-4679670911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24,2%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523-40B2-8FD0-4679670911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Lapas1!$B$2:$B$5</c:f>
              <c:numCache>
                <c:formatCode>0.00%</c:formatCode>
                <c:ptCount val="4"/>
                <c:pt idx="0">
                  <c:v>0.75800000000000001</c:v>
                </c:pt>
                <c:pt idx="1">
                  <c:v>0.24199999999999999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23-40B2-8FD0-46796709118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998725379253477"/>
          <c:y val="0.76718707529219898"/>
          <c:w val="0.44090147970794208"/>
          <c:h val="0.145243272628431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8-12 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 formatCode="0.00%">
                  <c:v>0.307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2-461A-A9B8-A723D43EB8B1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13-17 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30%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BB2-461A-A9B8-A723D43EB8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16,4%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Lapas1!$C$2:$C$5</c:f>
              <c:numCache>
                <c:formatCode>0.00%</c:formatCode>
                <c:ptCount val="4"/>
                <c:pt idx="0">
                  <c:v>0.3</c:v>
                </c:pt>
                <c:pt idx="1">
                  <c:v>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2-461A-A9B8-A723D43EB8B1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18-22 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9,3%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BB2-461A-A9B8-A723D43EB8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BB2-461A-A9B8-A723D43EB8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2"/>
                <c:pt idx="0">
                  <c:v>GALI DALYVAUTI LAIKYDAMIESI REKOMENDACIJŲ</c:v>
                </c:pt>
                <c:pt idx="1">
                  <c:v>GALI DALYVAUTI BE APRIBOJIMŲ</c:v>
                </c:pt>
              </c:strCache>
            </c:strRef>
          </c:cat>
          <c:val>
            <c:numRef>
              <c:f>Lapas1!$D$2:$D$5</c:f>
              <c:numCache>
                <c:formatCode>0.00%</c:formatCode>
                <c:ptCount val="4"/>
                <c:pt idx="0">
                  <c:v>9.2999999999999999E-2</c:v>
                </c:pt>
                <c:pt idx="1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2-461A-A9B8-A723D43EB8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99555536"/>
        <c:axId val="1899556368"/>
      </c:barChart>
      <c:catAx>
        <c:axId val="189955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556368"/>
        <c:crosses val="autoZero"/>
        <c:auto val="1"/>
        <c:lblAlgn val="ctr"/>
        <c:lblOffset val="100"/>
        <c:noMultiLvlLbl val="0"/>
      </c:catAx>
      <c:valAx>
        <c:axId val="189955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9555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F2A-4A5F-B576-F16BEC1407B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58,7%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5,8</a:t>
                    </a:r>
                  </a:p>
                  <a:p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2,8%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30,5%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F2A-4A5F-B576-F16BEC1407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PAGRINDINĖ</c:v>
                </c:pt>
                <c:pt idx="2">
                  <c:v>PARENGIAMOJI</c:v>
                </c:pt>
                <c:pt idx="3">
                  <c:v>SPECIALIOJI</c:v>
                </c:pt>
                <c:pt idx="4">
                  <c:v>ATLEISTI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 formatCode="0.00%">
                  <c:v>0.58699999999999997</c:v>
                </c:pt>
                <c:pt idx="2" formatCode="0.00%">
                  <c:v>2.8000000000000001E-2</c:v>
                </c:pt>
                <c:pt idx="3" formatCode="0.00%">
                  <c:v>0.30499999999999999</c:v>
                </c:pt>
                <c:pt idx="4" formatCode="0%">
                  <c:v>8.1000000000000003E-2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8-12 m.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22,1%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56F-4B21-8819-CA583B0E4C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Lapas1!$B$2:$B$5</c:f>
              <c:numCache>
                <c:formatCode>0%</c:formatCode>
                <c:ptCount val="4"/>
                <c:pt idx="0" formatCode="0.00%">
                  <c:v>0.221</c:v>
                </c:pt>
                <c:pt idx="1">
                  <c:v>2.7E-2</c:v>
                </c:pt>
                <c:pt idx="2" formatCode="0.00%">
                  <c:v>0.15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6F-4B21-8819-CA583B0E4C9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13-17 m.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33,2%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56F-4B21-8819-CA583B0E4C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14,7%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56F-4B21-8819-CA583B0E4C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756F-4B21-8819-CA583B0E4C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Lapas1!$C$2:$C$5</c:f>
              <c:numCache>
                <c:formatCode>0.00%</c:formatCode>
                <c:ptCount val="4"/>
                <c:pt idx="0">
                  <c:v>0.33600000000000002</c:v>
                </c:pt>
                <c:pt idx="1">
                  <c:v>7.0000000000000001E-3</c:v>
                </c:pt>
                <c:pt idx="2">
                  <c:v>0.14699999999999999</c:v>
                </c:pt>
                <c:pt idx="3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6F-4B21-8819-CA583B0E4C92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18-22 m.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56F-4B21-8819-CA583B0E4C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756F-4B21-8819-CA583B0E4C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E6C-483F-8AA2-8422EB6DC0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Lapas1!$A$2:$A$5</c:f>
              <c:strCache>
                <c:ptCount val="4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</c:strCache>
            </c:strRef>
          </c:cat>
          <c:val>
            <c:numRef>
              <c:f>Lapas1!$D$2:$D$5</c:f>
              <c:numCache>
                <c:formatCode>0%</c:formatCode>
                <c:ptCount val="4"/>
                <c:pt idx="0" formatCode="0.00%">
                  <c:v>1.2999999999999999E-2</c:v>
                </c:pt>
                <c:pt idx="1">
                  <c:v>0</c:v>
                </c:pt>
                <c:pt idx="2" formatCode="0.00%">
                  <c:v>0.02</c:v>
                </c:pt>
                <c:pt idx="3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6F-4B21-8819-CA583B0E4C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2304416"/>
        <c:axId val="2062288192"/>
      </c:barChart>
      <c:catAx>
        <c:axId val="206230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288192"/>
        <c:crosses val="autoZero"/>
        <c:auto val="1"/>
        <c:lblAlgn val="ctr"/>
        <c:lblOffset val="100"/>
        <c:noMultiLvlLbl val="0"/>
      </c:catAx>
      <c:valAx>
        <c:axId val="206228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230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22,6%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A6A-4314-BE19-123F808D0CE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42,1%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A6A-4314-BE19-123F808D0CE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17,3%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A6A-4314-BE19-123F808D0CE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16,5%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A6A-4314-BE19-123F808D0CE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1,5%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A6A-4314-BE19-123F808D0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per mažas svoris</c:v>
                </c:pt>
                <c:pt idx="1">
                  <c:v>normalus svoris</c:v>
                </c:pt>
                <c:pt idx="2">
                  <c:v>antsvoris</c:v>
                </c:pt>
                <c:pt idx="3">
                  <c:v>nutukimas</c:v>
                </c:pt>
                <c:pt idx="4">
                  <c:v>nenurodyta</c:v>
                </c:pt>
              </c:strCache>
            </c:strRef>
          </c:cat>
          <c:val>
            <c:numRef>
              <c:f>Lapas1!$B$2:$B$6</c:f>
              <c:numCache>
                <c:formatCode>0.00%</c:formatCode>
                <c:ptCount val="5"/>
                <c:pt idx="0">
                  <c:v>0.22600000000000001</c:v>
                </c:pt>
                <c:pt idx="1">
                  <c:v>0.42099999999999999</c:v>
                </c:pt>
                <c:pt idx="2">
                  <c:v>0.17299999999999999</c:v>
                </c:pt>
                <c:pt idx="3">
                  <c:v>0.16500000000000001</c:v>
                </c:pt>
                <c:pt idx="4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6A-4314-BE19-123F808D0CE9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A6A-4314-BE19-123F808D0CE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46,6%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A6A-4314-BE19-123F808D0CE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6A6A-4314-BE19-123F808D0CE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A6A-4314-BE19-123F808D0CE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6A6A-4314-BE19-123F808D0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per mažas svoris</c:v>
                </c:pt>
                <c:pt idx="1">
                  <c:v>normalus svoris</c:v>
                </c:pt>
                <c:pt idx="2">
                  <c:v>antsvoris</c:v>
                </c:pt>
                <c:pt idx="3">
                  <c:v>nutukimas</c:v>
                </c:pt>
                <c:pt idx="4">
                  <c:v>nenurodyta</c:v>
                </c:pt>
              </c:strCache>
            </c:strRef>
          </c:cat>
          <c:val>
            <c:numRef>
              <c:f>Lapas1!$C$2:$C$6</c:f>
              <c:numCache>
                <c:formatCode>0.00%</c:formatCode>
                <c:ptCount val="5"/>
                <c:pt idx="0">
                  <c:v>0.23</c:v>
                </c:pt>
                <c:pt idx="1">
                  <c:v>0.46600000000000003</c:v>
                </c:pt>
                <c:pt idx="2">
                  <c:v>0.15</c:v>
                </c:pt>
                <c:pt idx="3">
                  <c:v>0.12</c:v>
                </c:pt>
                <c:pt idx="4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A-4314-BE19-123F808D0CE9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45,6%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A6A-4314-BE19-123F808D0CE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3,4%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6A6A-4314-BE19-123F808D0C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per mažas svoris</c:v>
                </c:pt>
                <c:pt idx="1">
                  <c:v>normalus svoris</c:v>
                </c:pt>
                <c:pt idx="2">
                  <c:v>antsvoris</c:v>
                </c:pt>
                <c:pt idx="3">
                  <c:v>nutukimas</c:v>
                </c:pt>
                <c:pt idx="4">
                  <c:v>nenurodyta</c:v>
                </c:pt>
              </c:strCache>
            </c:strRef>
          </c:cat>
          <c:val>
            <c:numRef>
              <c:f>Lapas1!$D$2:$D$6</c:f>
              <c:numCache>
                <c:formatCode>0.00%</c:formatCode>
                <c:ptCount val="5"/>
                <c:pt idx="0" formatCode="0%">
                  <c:v>0.18099999999999999</c:v>
                </c:pt>
                <c:pt idx="1">
                  <c:v>0.45600000000000002</c:v>
                </c:pt>
                <c:pt idx="2" formatCode="0%">
                  <c:v>0.188</c:v>
                </c:pt>
                <c:pt idx="3" formatCode="0%">
                  <c:v>0.14099999999999999</c:v>
                </c:pt>
                <c:pt idx="4">
                  <c:v>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6A-4314-BE19-123F808D0CE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2517680"/>
        <c:axId val="1006479200"/>
      </c:barChart>
      <c:catAx>
        <c:axId val="102251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479200"/>
        <c:crosses val="autoZero"/>
        <c:auto val="1"/>
        <c:lblAlgn val="ctr"/>
        <c:lblOffset val="100"/>
        <c:noMultiLvlLbl val="0"/>
      </c:catAx>
      <c:valAx>
        <c:axId val="100647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2517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80362085988368E-2"/>
          <c:y val="1.8960079278612044E-2"/>
          <c:w val="0.91101379717149167"/>
          <c:h val="0.57334957653833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Pardavimas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C97-4955-99B5-E11805F61D9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C97-4955-99B5-E11805F61D9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C97-4955-99B5-E11805F61D9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C97-4955-99B5-E11805F61D9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18,2%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C97-4955-99B5-E11805F61D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3,4%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C97-4955-99B5-E11805F61D9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5,7%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C97-4955-99B5-E11805F61D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21,8%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C97-4955-99B5-E11805F61D9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D8-4C8F-82B7-73D9621780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9,3%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3D8-4C8F-82B7-73D962178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Lapas1!$A$2:$A$14</c:f>
              <c:strCache>
                <c:ptCount val="10"/>
                <c:pt idx="0">
                  <c:v>CEREBRINIS PARALYŽIUS</c:v>
                </c:pt>
                <c:pt idx="1">
                  <c:v>GALŪNIŲ DEFORMACIJA, PĖDA, ČIURNA</c:v>
                </c:pt>
                <c:pt idx="2">
                  <c:v>PROTINIS ATSILIKIMAS</c:v>
                </c:pt>
                <c:pt idx="3">
                  <c:v>MIŠRŪS RAIDOS SUTRIKIMAI</c:v>
                </c:pt>
                <c:pt idx="4">
                  <c:v>AUTIZMAS</c:v>
                </c:pt>
                <c:pt idx="5">
                  <c:v>EPILEPSIJA</c:v>
                </c:pt>
                <c:pt idx="6">
                  <c:v>DAUNO SINDROMAS</c:v>
                </c:pt>
                <c:pt idx="7">
                  <c:v>NENURODYTA</c:v>
                </c:pt>
                <c:pt idx="8">
                  <c:v>NERVŲ SISTEMOS LIGOS</c:v>
                </c:pt>
                <c:pt idx="9">
                  <c:v>ENDOKRININĖS, MITYBOS IR MEDŽIAGŲ APYKAITOS LIGOS</c:v>
                </c:pt>
              </c:strCache>
            </c:strRef>
          </c:cat>
          <c:val>
            <c:numRef>
              <c:f>Lapas1!$B$2:$B$14</c:f>
              <c:numCache>
                <c:formatCode>0.00%</c:formatCode>
                <c:ptCount val="13"/>
                <c:pt idx="0">
                  <c:v>0.182</c:v>
                </c:pt>
                <c:pt idx="1">
                  <c:v>3.4000000000000002E-2</c:v>
                </c:pt>
                <c:pt idx="2">
                  <c:v>5.7000000000000002E-2</c:v>
                </c:pt>
                <c:pt idx="3">
                  <c:v>0.218</c:v>
                </c:pt>
                <c:pt idx="4" formatCode="0%">
                  <c:v>7.3999999999999996E-2</c:v>
                </c:pt>
                <c:pt idx="5" formatCode="0%">
                  <c:v>8.6999999999999994E-2</c:v>
                </c:pt>
                <c:pt idx="6" formatCode="0%">
                  <c:v>7.0000000000000001E-3</c:v>
                </c:pt>
                <c:pt idx="7" formatCode="0%">
                  <c:v>0.2</c:v>
                </c:pt>
                <c:pt idx="8">
                  <c:v>4.5999999999999999E-2</c:v>
                </c:pt>
                <c:pt idx="9">
                  <c:v>0.10299999999999999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C97-4955-99B5-E11805F61D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57709280"/>
        <c:axId val="1857694720"/>
      </c:barChart>
      <c:catAx>
        <c:axId val="1857709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694720"/>
        <c:crosses val="autoZero"/>
        <c:auto val="1"/>
        <c:lblAlgn val="ctr"/>
        <c:lblOffset val="100"/>
        <c:noMultiLvlLbl val="0"/>
      </c:catAx>
      <c:valAx>
        <c:axId val="185769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70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113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783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07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2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95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93812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7027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2659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3145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7452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415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6421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0655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50" r:id="rId14"/>
    <p:sldLayoutId id="2147483653" r:id="rId15"/>
    <p:sldLayoutId id="2147483655" r:id="rId16"/>
    <p:sldLayoutId id="2147483659" r:id="rId17"/>
    <p:sldLayoutId id="2147483656" r:id="rId18"/>
    <p:sldLayoutId id="2147483660" r:id="rId19"/>
    <p:sldLayoutId id="2147483661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5" y="4922562"/>
            <a:ext cx="10964979" cy="834001"/>
          </a:xfrm>
        </p:spPr>
        <p:txBody>
          <a:bodyPr>
            <a:normAutofit/>
          </a:bodyPr>
          <a:lstStyle/>
          <a:p>
            <a:r>
              <a:rPr lang="lt-LT" sz="2400" b="1" dirty="0">
                <a:latin typeface="Times New Roman" panose="02020603050405020304" pitchFamily="18" charset="0"/>
                <a:cs typeface="Times New Roman" pitchFamily="18" charset="0"/>
              </a:rPr>
              <a:t>Parengė : visuomenės sveikatos specialistė Vesta </a:t>
            </a:r>
            <a:r>
              <a:rPr lang="lt-LT" sz="2400" b="1" dirty="0" err="1">
                <a:latin typeface="Times New Roman" panose="02020603050405020304" pitchFamily="18" charset="0"/>
                <a:cs typeface="Times New Roman" pitchFamily="18" charset="0"/>
              </a:rPr>
              <a:t>Vaičekauskienė</a:t>
            </a:r>
            <a:endParaRPr lang="en-US" sz="2200" dirty="0">
              <a:latin typeface="Montserrat Light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963883"/>
            <a:ext cx="10964978" cy="2405558"/>
          </a:xfrm>
        </p:spPr>
        <p:txBody>
          <a:bodyPr/>
          <a:lstStyle/>
          <a:p>
            <a:pPr algn="ctr"/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Klaipėdos </a:t>
            </a:r>
            <a:r>
              <a:rPr lang="lt-L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Medeinės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mokyklos lankančių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mokini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ų sveikatos patikrinimų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metų duomenų analizė.</a:t>
            </a:r>
            <a:b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40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mokinio dalyvavimas ugdymo veikloje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C5635DB6-8564-4F72-BA9A-6C10CD5ED9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347948"/>
              </p:ext>
            </p:extLst>
          </p:nvPr>
        </p:nvGraphicFramePr>
        <p:xfrm>
          <a:off x="323527" y="1600200"/>
          <a:ext cx="10850441" cy="47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6841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mokinio dalyvavimas ugdymo veikloje pagal amžiaus grupes</a:t>
            </a:r>
            <a:b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EA1E97CB-4919-5F7B-1C68-C6861433B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883283"/>
              </p:ext>
            </p:extLst>
          </p:nvPr>
        </p:nvGraphicFramePr>
        <p:xfrm>
          <a:off x="475861" y="1156996"/>
          <a:ext cx="10786187" cy="498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1122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fizinio ugdymo grupė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110806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095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fizinio ugdymo grupė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pagal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am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ž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iaus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grupes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88BF1F4-B15A-147E-C3CF-4B46FF1D4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727156"/>
              </p:ext>
            </p:extLst>
          </p:nvPr>
        </p:nvGraphicFramePr>
        <p:xfrm>
          <a:off x="279918" y="1250302"/>
          <a:ext cx="11299372" cy="488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082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5ED0C7-3677-434E-8FC0-7867422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192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Fizin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būklės įvertinimas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: KMI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6B3DBF5-C473-95E6-4031-262A4E7A9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076615"/>
              </p:ext>
            </p:extLst>
          </p:nvPr>
        </p:nvGraphicFramePr>
        <p:xfrm>
          <a:off x="436419" y="852055"/>
          <a:ext cx="10661072" cy="5286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9185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Fizinės būklės įvertinimas: Specialiosios rekomendacijos: liga, sveikatos sutrikimas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856328"/>
              </p:ext>
            </p:extLst>
          </p:nvPr>
        </p:nvGraphicFramePr>
        <p:xfrm>
          <a:off x="323528" y="1319059"/>
          <a:ext cx="10597317" cy="489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484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19059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Specialiosios rekomendacijos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ir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pirmos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pagalbos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priemon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s,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kuri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gali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prireikti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mokiniui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206640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851CE7F5-7D96-44B0-A327-28D91916C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0485590"/>
              </p:ext>
            </p:extLst>
          </p:nvPr>
        </p:nvGraphicFramePr>
        <p:xfrm>
          <a:off x="178055" y="1236518"/>
          <a:ext cx="10773963" cy="5148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333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17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08340-4CBD-46E9-A48E-265BC184701B}"/>
              </a:ext>
            </a:extLst>
          </p:cNvPr>
          <p:cNvSpPr txBox="1"/>
          <p:nvPr/>
        </p:nvSpPr>
        <p:spPr>
          <a:xfrm>
            <a:off x="1579418" y="2967335"/>
            <a:ext cx="99579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ės mokyklos ugdytinių </a:t>
            </a:r>
            <a:r>
              <a:rPr lang="en-US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</a:t>
            </a:r>
            <a:r>
              <a:rPr lang="lt-LT" sz="4000" b="1" u="none" strike="noStrike" dirty="0" err="1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antų</a:t>
            </a:r>
            <a:r>
              <a:rPr lang="lt-LT" sz="40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 ir žandikaulių būklės įvertinimas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 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2024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000" b="1" dirty="0">
                <a:latin typeface="Montserrat Medium" panose="00000600000000000000" pitchFamily="2" charset="-70"/>
                <a:cs typeface="Times New Roman" pitchFamily="18" charset="0"/>
              </a:rPr>
              <a:t>5 </a:t>
            </a:r>
            <a:r>
              <a:rPr lang="lt-LT" sz="40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35593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II dalis „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</a:t>
            </a:r>
            <a:r>
              <a:rPr lang="lt-LT" sz="3600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" užpildyta, dalis (%)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1E07230-382F-4134-9F65-64A9F76B6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706103"/>
              </p:ext>
            </p:extLst>
          </p:nvPr>
        </p:nvGraphicFramePr>
        <p:xfrm>
          <a:off x="706081" y="1298864"/>
          <a:ext cx="10193983" cy="4722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5653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A6E700-9F44-407D-A534-9B248E1A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sąkandžio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patalogija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016451-99C9-49E2-9D5F-3A7C501171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7909797"/>
              </p:ext>
            </p:extLst>
          </p:nvPr>
        </p:nvGraphicFramePr>
        <p:xfrm>
          <a:off x="1259631" y="1397000"/>
          <a:ext cx="9089714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215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379518" y="571501"/>
            <a:ext cx="9812482" cy="1330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(1)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Lietuvos Respublikos sveikatos apsaugos ministro 2016 m. sausio 26 d. įsakymu Nr. V-93 patvirtintos Lietuvos higienos normos HN 75:2016 „Ikimokyklinio ir priešmokyklinio ugdymo programų vykdymo bendrieji sveikatos saugos reikalavimai“ 79 punkte nurodyta, kad priimant vaiką į įstaigą ir vėliau kiekvienais metais turi būti pateiktas</a:t>
            </a:r>
            <a:r>
              <a:rPr lang="en-US" altLang="lt-L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000" dirty="0" err="1">
                <a:latin typeface="Times New Roman" pitchFamily="18" charset="0"/>
                <a:cs typeface="Times New Roman" pitchFamily="18" charset="0"/>
              </a:rPr>
              <a:t>mokinio</a:t>
            </a:r>
            <a:r>
              <a:rPr lang="lt-LT" altLang="lt-LT" sz="2000" dirty="0">
                <a:latin typeface="Times New Roman" pitchFamily="18" charset="0"/>
                <a:cs typeface="Times New Roman" pitchFamily="18" charset="0"/>
              </a:rPr>
              <a:t> sveikatos pažymėjimas forma E027-1, kuri susideda iš dviejų dalių: I dalis Sveikatos būklės įvertinimas,  II dalis Dantų ir žandikaulių būklės įvertinimas. Sveikatą pasitikrinti reikia iki rugsėjo 15d.</a:t>
            </a: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7421EBE-E882-4D0E-928E-2768ECC6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236847"/>
            <a:ext cx="2645833" cy="50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2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1237"/>
          </a:xfrm>
        </p:spPr>
        <p:txBody>
          <a:bodyPr/>
          <a:lstStyle/>
          <a:p>
            <a:pPr algn="ctr"/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Dantų ir žandikaulių būklės įvertinimas : KPI + </a:t>
            </a:r>
            <a:r>
              <a:rPr lang="lt-LT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kpi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indeksas</a:t>
            </a:r>
            <a:r>
              <a:rPr lang="en-US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(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ėduonies intensyvumas)</a:t>
            </a: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5073DE5A-3C9D-404F-BE7D-D890BEAD4C70}"/>
              </a:ext>
            </a:extLst>
          </p:cNvPr>
          <p:cNvSpPr/>
          <p:nvPr/>
        </p:nvSpPr>
        <p:spPr>
          <a:xfrm>
            <a:off x="8988136" y="2852936"/>
            <a:ext cx="2185831" cy="20882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_tradnl" sz="1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1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kpi+KPI indekso ribos: </a:t>
            </a:r>
          </a:p>
          <a:p>
            <a:r>
              <a:rPr lang="es-ES_tradnl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žemas - mažiau nei 1,2.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Žemas - 1,2-2,6.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Vidutinis 2,7-4,4.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Aukštas 4,5-6,5. </a:t>
            </a:r>
          </a:p>
          <a:p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Labai aukštas - daugiau nei 6,5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lt-LT" altLang="lt-LT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46151DA-412B-C5BC-A06D-FD46DCBAD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412274"/>
              </p:ext>
            </p:extLst>
          </p:nvPr>
        </p:nvGraphicFramePr>
        <p:xfrm>
          <a:off x="374073" y="1288472"/>
          <a:ext cx="10401299" cy="492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8857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102731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EAB992-9279-4EDD-88FB-61E13901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08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Dant</a:t>
            </a:r>
            <a:r>
              <a:rPr lang="lt-LT" sz="36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ų ir žandikaulių būklės įvertinimas : mokiniai, kurių dantys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21E9D03-04BE-4C60-A00B-138984AC2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6209810"/>
              </p:ext>
            </p:extLst>
          </p:nvPr>
        </p:nvGraphicFramePr>
        <p:xfrm>
          <a:off x="683567" y="1397000"/>
          <a:ext cx="8855287" cy="4624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7064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56952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11200" b="1" dirty="0">
                <a:latin typeface="Montserrat Medium" panose="00000600000000000000" pitchFamily="2" charset="-70"/>
                <a:cs typeface="Times New Roman" pitchFamily="18" charset="0"/>
              </a:rPr>
              <a:t>APIBENDRINIMAS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m. profilaktiškai sveikatą pasitikrino 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80,5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proc. vaikų. </a:t>
            </a: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Įsigaliojus naujai Mokinio sveikatos pažymėjimo formai, nebenurodomi vaikų organų sistemų sutrikimai, bet šeimos gydytojas pateikia bendras arba specialiąsias rekomendacijas, kurių turi būti laikomasi vaikams dalyvaujant ugdymo veikloje.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25,5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proc. vaikų buvo nurodytos bendros rekomendacijos,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lyg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nant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2022-2023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metais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padaug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ė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jo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turin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 specialiąsias rekomendacijas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39,6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proc.. Pritaikytas maitinimas buvo paskirstas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10,7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anose="02020603050405020304" pitchFamily="18" charset="0"/>
                <a:cs typeface="Times New Roman" pitchFamily="18" charset="0"/>
              </a:rPr>
              <a:t>proc. </a:t>
            </a:r>
            <a:r>
              <a:rPr lang="en-US" sz="8000" dirty="0" err="1">
                <a:latin typeface="Times New Roman" panose="02020603050405020304" pitchFamily="18" charset="0"/>
                <a:cs typeface="Times New Roman" pitchFamily="18" charset="0"/>
              </a:rPr>
              <a:t>vaik</a:t>
            </a:r>
            <a:r>
              <a:rPr lang="lt-LT" sz="8000" dirty="0">
                <a:latin typeface="Times New Roman" panose="02020603050405020304" pitchFamily="18" charset="0"/>
                <a:cs typeface="Times New Roman" pitchFamily="18" charset="0"/>
              </a:rPr>
              <a:t>ų.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Vaikai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galintys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dalyvauti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veikloje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be apribojimų sudarė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tik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24,2 proc.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58,7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vaikų priskirti pagrindinei fizinio ugdymo grupei,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30,5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priskirti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speciali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2,8 proc. –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parengiam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jai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grupei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atleisti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fizinio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lavinimo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pamok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roc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8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Lyginant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– j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ų metų duomenis, galime pasidžiaugti, kad vaikų turinčių normalų kūno svorį procentas laikosi gan stabiliai. 2022 m. buvo 35,8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, 202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m. 46,4 proc.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o 2024 m. 45,6 proc.</a:t>
            </a:r>
            <a:r>
              <a:rPr lang="en-US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Tačiau 2024 metais padaugėjo vaikų turinčių antsvorį ir nutukimą.</a:t>
            </a: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Vertinant dantų ir žandikaulių būklę nurodyti vaikai turintys </a:t>
            </a:r>
            <a:r>
              <a:rPr lang="lt-LT" sz="8000" dirty="0" err="1"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patologiją sudaro 49,7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(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š jų 16,8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pavieni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ų dantų ir 32,9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žandikaulių).</a:t>
            </a:r>
          </a:p>
          <a:p>
            <a:pPr marL="0" indent="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22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59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966356"/>
            <a:ext cx="11959093" cy="21820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1184563"/>
            <a:ext cx="10896149" cy="540405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t-LT" sz="9600" b="1" dirty="0">
                <a:latin typeface="Montserrat Medium" panose="00000600000000000000" pitchFamily="2" charset="-70"/>
                <a:cs typeface="Times New Roman" pitchFamily="18" charset="0"/>
              </a:rPr>
              <a:t>REKOMENDACIJOS</a:t>
            </a:r>
          </a:p>
          <a:p>
            <a:pPr marL="0" indent="0" algn="ctr">
              <a:buNone/>
            </a:pPr>
            <a:endParaRPr lang="lt-LT" sz="6400" b="1" dirty="0">
              <a:latin typeface="Montserrat Medium" panose="00000600000000000000" pitchFamily="2" charset="-7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ormuoti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sveikos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gyvensenos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įgūdžius, </a:t>
            </a:r>
            <a:r>
              <a:rPr lang="lt-LT" sz="8000" b="1" dirty="0">
                <a:latin typeface="Times New Roman" pitchFamily="18" charset="0"/>
                <a:cs typeface="Times New Roman" pitchFamily="18" charset="0"/>
              </a:rPr>
              <a:t>bendromis mokytojų/auklėtojų ir bendruomenės pastangomis</a:t>
            </a: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 kurti sveikatai palankią ir saugią  aplinką. 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Siekti  sveikatos ugdymą vykdyti visomis kryptimis, ypatingą dėmesį skiriant fizinio aktyvumo ir saugaus elgesio, tinkamos mitybos skatinimui, higienos įgūdžių formavimui.</a:t>
            </a:r>
          </a:p>
          <a:p>
            <a:pPr mar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Tikslinga vaikų tėvus įtraukti į sveikatos stiprinimo veiklas – organizuoti ir vykdyti mokymus, apimančius aiškią, išsamią ir patikimą informaciją apie mitybą, fizinį aktyvumą.</a:t>
            </a:r>
          </a:p>
          <a:p>
            <a:pPr marL="0" lvl="0" indent="0">
              <a:buNone/>
            </a:pPr>
            <a:endParaRPr lang="lt-LT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lt-LT" sz="8000" dirty="0">
                <a:latin typeface="Times New Roman" pitchFamily="18" charset="0"/>
                <a:cs typeface="Times New Roman" pitchFamily="18" charset="0"/>
              </a:rPr>
              <a:t>Sulaukti iš šeimos gydytojų visų rekomendacijų dėl vaiko galimybių dalyvauti ugdymo veikloje.</a:t>
            </a:r>
          </a:p>
          <a:p>
            <a:pPr marL="0" indent="0">
              <a:buNone/>
            </a:pPr>
            <a:endParaRPr lang="en-US" sz="8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lt-LT" sz="4400" b="1" dirty="0"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4400" dirty="0"/>
            </a:br>
            <a:endParaRPr lang="en-US" sz="4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23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1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rmAutofit/>
          </a:bodyPr>
          <a:lstStyle/>
          <a:p>
            <a:r>
              <a:rPr lang="lt-LT" sz="3000" dirty="0">
                <a:latin typeface="Montserrat SemiBold" pitchFamily="2" charset="0"/>
              </a:rPr>
              <a:t>MUS RASITE:</a:t>
            </a:r>
          </a:p>
          <a:p>
            <a:r>
              <a:rPr lang="es-ES" sz="2200" dirty="0" err="1">
                <a:latin typeface="Montserrat Light" pitchFamily="2" charset="0"/>
              </a:rPr>
              <a:t>Taikos</a:t>
            </a:r>
            <a:r>
              <a:rPr lang="es-ES" sz="2200" dirty="0">
                <a:latin typeface="Montserrat Light" pitchFamily="2" charset="0"/>
              </a:rPr>
              <a:t> </a:t>
            </a:r>
            <a:r>
              <a:rPr lang="es-ES" sz="2200" dirty="0" err="1">
                <a:latin typeface="Montserrat Light" pitchFamily="2" charset="0"/>
              </a:rPr>
              <a:t>pr</a:t>
            </a:r>
            <a:r>
              <a:rPr lang="es-ES" sz="2200" dirty="0">
                <a:latin typeface="Montserrat Light" pitchFamily="2" charset="0"/>
              </a:rPr>
              <a:t>. 76, </a:t>
            </a:r>
            <a:r>
              <a:rPr lang="es-ES" sz="2200" dirty="0" err="1">
                <a:latin typeface="Montserrat Light" pitchFamily="2" charset="0"/>
              </a:rPr>
              <a:t>Klaipėda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Tel. (8 46) 234796</a:t>
            </a:r>
          </a:p>
          <a:p>
            <a:r>
              <a:rPr lang="es-ES" sz="2200" dirty="0">
                <a:latin typeface="Montserrat Light" pitchFamily="2" charset="0"/>
              </a:rPr>
              <a:t>El. p. </a:t>
            </a:r>
            <a:r>
              <a:rPr lang="es-ES" sz="2200" dirty="0" err="1">
                <a:latin typeface="Montserrat Light" pitchFamily="2" charset="0"/>
              </a:rPr>
              <a:t>info@sveikatosbiuras.lt</a:t>
            </a:r>
            <a:endParaRPr lang="es-ES" sz="2200" dirty="0">
              <a:latin typeface="Montserrat Light" pitchFamily="2" charset="0"/>
            </a:endParaRPr>
          </a:p>
          <a:p>
            <a:r>
              <a:rPr lang="es-ES" sz="2200" dirty="0">
                <a:latin typeface="Montserrat Light" pitchFamily="2" charset="0"/>
              </a:rPr>
              <a:t>www.sveikatosbiuras.lt</a:t>
            </a:r>
          </a:p>
          <a:p>
            <a:r>
              <a:rPr lang="es-ES" sz="2200" dirty="0">
                <a:latin typeface="Montserrat Light" pitchFamily="2" charset="0"/>
              </a:rPr>
              <a:t>www.facebook.com/biuras</a:t>
            </a:r>
            <a:endParaRPr lang="en-US" sz="2200" dirty="0">
              <a:latin typeface="Montserrat Light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506891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2597727" y="561109"/>
            <a:ext cx="9594273" cy="11949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analizės aprašymas (2)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Vadovaujantis sveikatos apsaugos ministro 2018 m. balandžio 26 d. įsakymu Nr. V-657 „Dėl elektroninės sveikatos paslaugų ir bendradarbiavimo infrastruktūros informacinės sistemos naudojimo tvarkos aprašo patvirtinimo“ pakeitimo“, nuo 2018 m. birželio 1 d. duomenys, susiję su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pažymėjimu, visose asmens sveikatos priežiūros įstaigose privalo būti tvarkomi elektroniniu būdu. Elektroniniu būdu užpildytas ir pasirašytas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mokinio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sveikatos pažymėjimas patenka į Elektroninę sveikatos paslaugų ir bendradarbiavimo infrastruktūros informacinę sistemą, iš kurios yra perduodamas į </a:t>
            </a:r>
            <a:r>
              <a:rPr lang="lt-L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Higienos instituto Vaikų sveikatos stebėsenos informacinę sistemą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(VSS IS).  Su šia sistema dirba visuomenės sveikatos specialistai, vykdantys visuomenės sveikatos priežiūrą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ugdymo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staigose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altLang="lt-LT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14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3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8AAA146-D837-434C-893A-B822EEFC0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392191"/>
            <a:ext cx="2396451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6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 txBox="1">
            <a:spLocks/>
          </p:cNvSpPr>
          <p:nvPr/>
        </p:nvSpPr>
        <p:spPr>
          <a:xfrm>
            <a:off x="3210791" y="623455"/>
            <a:ext cx="8981209" cy="991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2E34D1"/>
                </a:solidFill>
                <a:latin typeface="Rando" pitchFamily="2" charset="77"/>
                <a:ea typeface="+mj-ea"/>
                <a:cs typeface="Rando" pitchFamily="2" charset="77"/>
              </a:defRPr>
            </a:lvl1pPr>
          </a:lstStyle>
          <a:p>
            <a:pPr algn="ctr"/>
            <a:r>
              <a:rPr lang="lt-LT" sz="3600" dirty="0">
                <a:solidFill>
                  <a:srgbClr val="232461"/>
                </a:solidFill>
                <a:latin typeface="Montserrat Medium" pitchFamily="2" charset="0"/>
              </a:rPr>
              <a:t>Sveikatos duomenų rezultatų svarba</a:t>
            </a:r>
            <a:endParaRPr lang="en-US" sz="3600" dirty="0">
              <a:solidFill>
                <a:srgbClr val="232461"/>
              </a:solidFill>
              <a:latin typeface="Montserrat Medium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Kasmetinių</a:t>
            </a:r>
            <a:r>
              <a:rPr lang="en-US" altLang="lt-LT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3200" dirty="0">
                <a:latin typeface="Times New Roman" pitchFamily="18" charset="0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</a:p>
          <a:p>
            <a:pPr marL="0" indent="0" algn="just">
              <a:buNone/>
            </a:pPr>
            <a:endParaRPr lang="en-US" sz="3200" dirty="0">
              <a:latin typeface="Montserrat Medium" pitchFamily="2" charset="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4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B028049-09F6-41F9-929E-320A93FE5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402583"/>
            <a:ext cx="2458797" cy="44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0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 txBox="1">
            <a:spLocks/>
          </p:cNvSpPr>
          <p:nvPr/>
        </p:nvSpPr>
        <p:spPr>
          <a:xfrm>
            <a:off x="654620" y="2213264"/>
            <a:ext cx="10896149" cy="39036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Char char="-"/>
              <a:defRPr sz="156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Medeinės</a:t>
            </a:r>
            <a:r>
              <a:rPr lang="lt-LT" sz="44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 mokyklos ugdytinių sveikatos būklė 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2024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400" b="1" dirty="0">
                <a:latin typeface="Montserrat Medium" panose="00000600000000000000" pitchFamily="2" charset="-70"/>
                <a:cs typeface="Times New Roman" pitchFamily="18" charset="0"/>
              </a:rPr>
              <a:t>5 </a:t>
            </a:r>
            <a:r>
              <a:rPr lang="lt-LT" sz="4400" b="1" dirty="0" err="1"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400" b="1" dirty="0">
                <a:latin typeface="Montserrat Medium" panose="00000600000000000000" pitchFamily="2" charset="-70"/>
                <a:cs typeface="Times New Roman" pitchFamily="18" charset="0"/>
              </a:rPr>
            </a:br>
            <a:br>
              <a:rPr lang="lt-LT" altLang="lt-LT" sz="4400" dirty="0">
                <a:latin typeface="Montserrat Medium" panose="00000600000000000000" pitchFamily="2" charset="-70"/>
              </a:rPr>
            </a:br>
            <a:endParaRPr lang="en-US" sz="4400" dirty="0">
              <a:latin typeface="Montserrat Medium" panose="00000600000000000000" pitchFamily="2" charset="-70"/>
            </a:endParaRPr>
          </a:p>
          <a:p>
            <a:endParaRPr lang="en-US" sz="1400" dirty="0">
              <a:latin typeface="Montserrat Medium" pitchFamily="2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5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7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r>
              <a:rPr lang="lt-LT" sz="3600" b="1" dirty="0">
                <a:solidFill>
                  <a:srgbClr val="993366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PASITIKRINĘ IR NEPASITIKRINĘ SVEIKATOS MOKINIAI</a:t>
            </a:r>
            <a:endParaRPr lang="en-US" sz="36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7B6D3F90-064B-4022-8691-5DDBEE694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973972"/>
              </p:ext>
            </p:extLst>
          </p:nvPr>
        </p:nvGraphicFramePr>
        <p:xfrm>
          <a:off x="1115615" y="1396999"/>
          <a:ext cx="10667676" cy="4899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735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521237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u="none" strike="noStrike" dirty="0"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  <a:t>Mokinių, kurių formos  Nr. E027-1 formos I dalis "Fizinės būklės įvertinimas" užpildyta, dalis (%)</a:t>
            </a:r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Montserrat Medium" panose="00000600000000000000" pitchFamily="2" charset="-7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  <a:latin typeface="Montserrat Medium" panose="00000600000000000000" pitchFamily="2" charset="-70"/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B107E06-EB6C-42DD-80BC-EF1D246831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069993"/>
              </p:ext>
            </p:extLst>
          </p:nvPr>
        </p:nvGraphicFramePr>
        <p:xfrm>
          <a:off x="706081" y="1381991"/>
          <a:ext cx="10943375" cy="4830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737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521237"/>
          </a:xfrm>
        </p:spPr>
        <p:txBody>
          <a:bodyPr>
            <a:normAutofit/>
          </a:bodyPr>
          <a:lstStyle/>
          <a:p>
            <a:pPr algn="ctr"/>
            <a:br>
              <a:rPr lang="lt-LT" sz="3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500" dirty="0">
              <a:solidFill>
                <a:srgbClr val="993366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0770A92B-1BDC-46BF-8050-9B9F33F8D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5" y="6384648"/>
            <a:ext cx="8622277" cy="344932"/>
          </a:xfrm>
        </p:spPr>
        <p:txBody>
          <a:bodyPr/>
          <a:lstStyle/>
          <a:p>
            <a:pPr algn="l" defTabSz="914400">
              <a:defRPr/>
            </a:pP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Šaltinis: </a:t>
            </a:r>
            <a:r>
              <a:rPr lang="en-US" altLang="lt-LT" sz="2400" i="1" dirty="0" err="1">
                <a:latin typeface="Times New Roman" pitchFamily="18" charset="0"/>
                <a:cs typeface="Times New Roman" pitchFamily="18" charset="0"/>
              </a:rPr>
              <a:t>Vaik</a:t>
            </a:r>
            <a:r>
              <a:rPr lang="lt-LT" altLang="lt-LT" sz="2400" i="1" dirty="0">
                <a:latin typeface="Times New Roman" pitchFamily="18" charset="0"/>
                <a:cs typeface="Times New Roman" pitchFamily="18" charset="0"/>
              </a:rPr>
              <a:t>ų sveikatos stebėsenos informacinė sistema (VSSIS)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05B0D0D-8C57-4591-9A27-257AEC9BC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C5170C-141C-4165-9301-6F7AB94A68CB}"/>
              </a:ext>
            </a:extLst>
          </p:cNvPr>
          <p:cNvSpPr txBox="1">
            <a:spLocks/>
          </p:cNvSpPr>
          <p:nvPr/>
        </p:nvSpPr>
        <p:spPr>
          <a:xfrm>
            <a:off x="436923" y="128420"/>
            <a:ext cx="9725385" cy="973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Bendrosios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ir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specialiosios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rekomendacijos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,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pritaikytas</a:t>
            </a:r>
            <a:r>
              <a:rPr lang="en-US" altLang="lt-LT" sz="3600" b="1" dirty="0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 </a:t>
            </a:r>
            <a:r>
              <a:rPr lang="en-US" altLang="lt-LT" sz="3600" b="1" dirty="0" err="1">
                <a:latin typeface="Montserrat Medium" panose="00000600000000000000" pitchFamily="2" charset="-70"/>
                <a:ea typeface="Segoe UI Symbol" pitchFamily="34" charset="0"/>
                <a:cs typeface="Times New Roman" pitchFamily="18" charset="0"/>
              </a:rPr>
              <a:t>maitinimas</a:t>
            </a:r>
            <a:endParaRPr lang="en-US" sz="3600" b="1" dirty="0">
              <a:latin typeface="Montserrat Medium" panose="00000600000000000000" pitchFamily="2" charset="-7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C92D56B-8906-8E4E-3F75-601ADFDB6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077974"/>
              </p:ext>
            </p:extLst>
          </p:nvPr>
        </p:nvGraphicFramePr>
        <p:xfrm>
          <a:off x="436923" y="1229856"/>
          <a:ext cx="11024249" cy="490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011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6" y="1534622"/>
            <a:ext cx="11959093" cy="445889"/>
          </a:xfrm>
          <a:prstGeom prst="rect">
            <a:avLst/>
          </a:prstGeom>
        </p:spPr>
      </p:pic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 txBox="1">
            <a:spLocks/>
          </p:cNvSpPr>
          <p:nvPr/>
        </p:nvSpPr>
        <p:spPr>
          <a:xfrm>
            <a:off x="11173968" y="6212182"/>
            <a:ext cx="4754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969381-6070-C14C-AC19-9F0CCB6EE0F1}" type="slidenum">
              <a:rPr lang="en-US" smtClean="0">
                <a:solidFill>
                  <a:srgbClr val="F0A334"/>
                </a:solidFill>
              </a:rPr>
              <a:pPr/>
              <a:t>9</a:t>
            </a:fld>
            <a:endParaRPr lang="en-US" dirty="0">
              <a:solidFill>
                <a:srgbClr val="F0A334"/>
              </a:solidFill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F578AB6-5238-4E5F-AEE6-C48578EF9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" y="269385"/>
            <a:ext cx="2805545" cy="6969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65DAA9-743A-4F3F-886A-84774BD1B447}"/>
              </a:ext>
            </a:extLst>
          </p:cNvPr>
          <p:cNvSpPr txBox="1"/>
          <p:nvPr/>
        </p:nvSpPr>
        <p:spPr>
          <a:xfrm>
            <a:off x="1433944" y="3050463"/>
            <a:ext cx="10215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Klaipėdos </a:t>
            </a:r>
            <a:r>
              <a:rPr lang="en-US" sz="4000" b="1" dirty="0" err="1">
                <a:latin typeface="Montserrat Medium" panose="00000600000000000000" pitchFamily="2" charset="-70"/>
                <a:cs typeface="Times New Roman" panose="02020603050405020304" pitchFamily="18" charset="0"/>
              </a:rPr>
              <a:t>Medein</a:t>
            </a:r>
            <a:r>
              <a:rPr lang="lt-LT" sz="4000" b="1" dirty="0">
                <a:latin typeface="Montserrat Medium" panose="00000600000000000000" pitchFamily="2" charset="-70"/>
                <a:cs typeface="Times New Roman" panose="02020603050405020304" pitchFamily="18" charset="0"/>
              </a:rPr>
              <a:t>ė mokyklos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anose="02020603050405020304" pitchFamily="18" charset="0"/>
              </a:rPr>
              <a:t> ugdytinių fizinės būklės įvertinimas 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2024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/202</a:t>
            </a:r>
            <a:r>
              <a:rPr lang="en-US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5 </a:t>
            </a:r>
            <a:r>
              <a:rPr lang="lt-LT" sz="4000" b="1" dirty="0" err="1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m.m</a:t>
            </a:r>
            <a: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  <a:t>.</a:t>
            </a:r>
            <a:br>
              <a:rPr lang="lt-LT" sz="4000" b="1" dirty="0">
                <a:solidFill>
                  <a:schemeClr val="tx1"/>
                </a:solidFill>
                <a:latin typeface="Montserrat Medium" panose="00000600000000000000" pitchFamily="2" charset="-70"/>
                <a:cs typeface="Times New Roman" pitchFamily="18" charset="0"/>
              </a:rPr>
            </a:br>
            <a:endParaRPr lang="en-US" sz="4000" dirty="0">
              <a:solidFill>
                <a:schemeClr val="tx1"/>
              </a:solidFill>
              <a:latin typeface="Montserrat Medium" panose="000006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002414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„Office“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„Office“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„Office“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3064</TotalTime>
  <Words>1174</Words>
  <Application>Microsoft Office PowerPoint</Application>
  <PresentationFormat>Plačiaekranė</PresentationFormat>
  <Paragraphs>172</Paragraphs>
  <Slides>24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Montserrat Light</vt:lpstr>
      <vt:lpstr>Montserrat Medium</vt:lpstr>
      <vt:lpstr>Montserrat SemiBold</vt:lpstr>
      <vt:lpstr>Rando</vt:lpstr>
      <vt:lpstr>System Font Regular</vt:lpstr>
      <vt:lpstr>Space Grotesk</vt:lpstr>
      <vt:lpstr>Space Grotesk Medium</vt:lpstr>
      <vt:lpstr>Times New Roman</vt:lpstr>
      <vt:lpstr>Wingdings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SVEIKATOS MOKINIAI</vt:lpstr>
      <vt:lpstr>Mokinių, kurių formos  Nr. E027-1 formos I dalis "Fizinės būklės įvertinimas" užpildyta, dalis (%) </vt:lpstr>
      <vt:lpstr> </vt:lpstr>
      <vt:lpstr>„PowerPoint“ pateiktis</vt:lpstr>
      <vt:lpstr>Fizinės būklės įvertinimas: mokinio dalyvavimas ugdymo veikloje</vt:lpstr>
      <vt:lpstr>Fizinės būklės įvertinimas: mokinio dalyvavimas ugdymo veikloje pagal amžiaus grupes </vt:lpstr>
      <vt:lpstr>Fizinės būklės įvertinimas: fizinio ugdymo grupė</vt:lpstr>
      <vt:lpstr>Fizinės būklės įvertinimas: fizinio ugdymo grupė pagal amžiaus grupes</vt:lpstr>
      <vt:lpstr>Fizinės būklės įvertinimas : KMI</vt:lpstr>
      <vt:lpstr>Fizinės būklės įvertinimas: Specialiosios rekomendacijos: liga, sveikatos sutrikimas</vt:lpstr>
      <vt:lpstr>Specialiosios rekomendacijos ir pirmos pagalbos priemonės, kurių gali prireikti mokiniui</vt:lpstr>
      <vt:lpstr>„PowerPoint“ pateiktis</vt:lpstr>
      <vt:lpstr>Mokinių, kurių formos  Nr. E027-1 formos II dalis „Dantų ir žandikaulių būklės įvertinimas" užpildyta, dalis (%)</vt:lpstr>
      <vt:lpstr>Dantų ir žandikaulių būklės įvertinimas : sąkandžio patalogija</vt:lpstr>
      <vt:lpstr>Dantų ir žandikaulių būklės įvertinimas : KPI + kpi indeksas (ėduonies intensyvumas)</vt:lpstr>
      <vt:lpstr>Dantų ir žandikaulių būklės įvertinimas : mokiniai, kurių dantys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Evelina Araminaite</cp:lastModifiedBy>
  <cp:revision>47</cp:revision>
  <dcterms:created xsi:type="dcterms:W3CDTF">2019-07-24T07:24:43Z</dcterms:created>
  <dcterms:modified xsi:type="dcterms:W3CDTF">2024-12-16T13:16:20Z</dcterms:modified>
</cp:coreProperties>
</file>