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5" r:id="rId3"/>
    <p:sldId id="277" r:id="rId4"/>
    <p:sldId id="278" r:id="rId5"/>
    <p:sldId id="279" r:id="rId6"/>
    <p:sldId id="291" r:id="rId7"/>
    <p:sldId id="292" r:id="rId8"/>
    <p:sldId id="293" r:id="rId9"/>
    <p:sldId id="288" r:id="rId10"/>
    <p:sldId id="294" r:id="rId11"/>
    <p:sldId id="284" r:id="rId12"/>
    <p:sldId id="295" r:id="rId13"/>
    <p:sldId id="301" r:id="rId14"/>
    <p:sldId id="302" r:id="rId15"/>
    <p:sldId id="289" r:id="rId16"/>
    <p:sldId id="296" r:id="rId17"/>
    <p:sldId id="297" r:id="rId18"/>
    <p:sldId id="298" r:id="rId19"/>
    <p:sldId id="299" r:id="rId20"/>
    <p:sldId id="290" r:id="rId21"/>
    <p:sldId id="300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334"/>
    <a:srgbClr val="232461"/>
    <a:srgbClr val="FFF0DC"/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74" d="100"/>
          <a:sy n="74" d="100"/>
        </p:scale>
        <p:origin x="72" y="2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GALIOJANČIOS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B25-4F94-BEB3-F15B3B11692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6BA8B57-436F-4A95-A8BB-62E8E77D86F6}" type="VALUE">
                      <a:rPr lang="en-US" smtClean="0"/>
                      <a:pPr/>
                      <a:t>[REIKŠMĖ]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9876524-53E6-46E0-A099-DE57770E72B7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25-4F94-BEB3-F15B3B11692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NEGALIOJANČIOS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B65F50F-C9E3-4CB4-993A-929023B5C6C7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F4DA689-14DF-4960-BBFA-21FA622FDB0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CB25-4F94-BEB3-F15B3B116925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Stulpelis1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7F01C58-B210-4948-9126-4772AE6C8DA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6F58A27-F6CF-4286-842D-66E3035AF65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CB25-4F94-BEB3-F15B3B116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27908031"/>
        <c:axId val="1027898879"/>
      </c:barChart>
      <c:catAx>
        <c:axId val="1027908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898879"/>
        <c:crosses val="autoZero"/>
        <c:auto val="1"/>
        <c:lblAlgn val="ctr"/>
        <c:lblOffset val="100"/>
        <c:noMultiLvlLbl val="0"/>
      </c:catAx>
      <c:valAx>
        <c:axId val="102789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908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EC6-43EF-9F6E-A40B8EF94A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EC6-43EF-9F6E-A40B8EF94A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EC6-43EF-9F6E-A40B8EF94A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EC6-43EF-9F6E-A40B8EF94A3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956D880-B7FB-4AE3-90B6-B36C941FDCA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C6-43EF-9F6E-A40B8EF94A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F359E6A-7138-4F33-92BB-B41A5772355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C6-43EF-9F6E-A40B8EF94A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19E3A94-8FEA-401A-B4CC-7F00BA03C7C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C6-43EF-9F6E-A40B8EF94A3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A9334FE-8E9D-4DD3-9AA3-C03B590AC3AC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EC6-43EF-9F6E-A40B8EF94A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NEPAŽYMĖTA</c:v>
                </c:pt>
                <c:pt idx="1">
                  <c:v>NĖRA PATALOGIJOS</c:v>
                </c:pt>
                <c:pt idx="2">
                  <c:v>PAVIENIŲ DANTŲ PATALOGIJA</c:v>
                </c:pt>
                <c:pt idx="3">
                  <c:v>ŽANDIKAULIŲ PATALOGIJA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44.9</c:v>
                </c:pt>
                <c:pt idx="1">
                  <c:v>19</c:v>
                </c:pt>
                <c:pt idx="2">
                  <c:v>13</c:v>
                </c:pt>
                <c:pt idx="3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C6-43EF-9F6E-A40B8EF94A3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193279178130465E-4"/>
          <c:y val="2.2672538699403767E-2"/>
          <c:w val="0.82935164066737688"/>
          <c:h val="0.6481108580528089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DB-418D-84F9-1EC6EE86DA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DB-418D-84F9-1EC6EE86DA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2DB-418D-84F9-1EC6EE86DA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2DB-418D-84F9-1EC6EE86DA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2DB-418D-84F9-1EC6EE86DAB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D2DB-418D-84F9-1EC6EE86DAB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B0ECFD0-CB34-40B7-99F3-AE4D2C46408A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2DB-418D-84F9-1EC6EE86DA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31B24E-547A-4410-BF03-291FE1FAFF30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2DB-418D-84F9-1EC6EE86DAB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143AB08-3250-4338-B956-EDE562EF9231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2DB-418D-84F9-1EC6EE86DAB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E8EEFAF-980D-4D9D-A943-015F3A9F0793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2DB-418D-84F9-1EC6EE86DAB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C59FA09-09F7-4189-9F47-AE3F5F7504A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2DB-418D-84F9-1EC6EE86DAB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5,2%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D2DB-418D-84F9-1EC6EE86DA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Lapas1!$A$2:$A$7</c:f>
              <c:strCache>
                <c:ptCount val="6"/>
                <c:pt idx="0">
                  <c:v>labai žemas</c:v>
                </c:pt>
                <c:pt idx="1">
                  <c:v>vidutinis intensyvumas</c:v>
                </c:pt>
                <c:pt idx="2">
                  <c:v>aukštas intensyvumas</c:v>
                </c:pt>
                <c:pt idx="3">
                  <c:v>labai aukštas </c:v>
                </c:pt>
                <c:pt idx="4">
                  <c:v>nepažymėta</c:v>
                </c:pt>
                <c:pt idx="5">
                  <c:v>žemas</c:v>
                </c:pt>
              </c:strCache>
            </c:strRef>
          </c:cat>
          <c:val>
            <c:numRef>
              <c:f>Lapas1!$B$2:$B$7</c:f>
              <c:numCache>
                <c:formatCode>General</c:formatCode>
                <c:ptCount val="6"/>
                <c:pt idx="0">
                  <c:v>5.2</c:v>
                </c:pt>
                <c:pt idx="1">
                  <c:v>6</c:v>
                </c:pt>
                <c:pt idx="2">
                  <c:v>4.5</c:v>
                </c:pt>
                <c:pt idx="3">
                  <c:v>13</c:v>
                </c:pt>
                <c:pt idx="4">
                  <c:v>66.099999999999994</c:v>
                </c:pt>
                <c:pt idx="5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2DB-418D-84F9-1EC6EE86DAB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6AC-436E-9CC4-A54F579286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AC-436E-9CC4-A54F579286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6AC-436E-9CC4-A54F579286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6AC-436E-9CC4-A54F579286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5A5F0AA-CECD-4A36-BC2A-B5F1A8A4C46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6AC-436E-9CC4-A54F579286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E16F186-3782-473C-AA62-F86B8AA79DC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AC-436E-9CC4-A54F579286B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00B29CE-EEB5-42F8-8EB3-563C6B2D4076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AC-436E-9CC4-A54F579286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44,8%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6AC-436E-9CC4-A54F57928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SVEIKI DANTYS</c:v>
                </c:pt>
                <c:pt idx="3">
                  <c:v>NESVEIKI DANTYS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55.2</c:v>
                </c:pt>
                <c:pt idx="3">
                  <c:v>44.8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AC-436E-9CC4-A54F579286B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F6D-4224-ADBB-B9FF9D4F68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F6D-4224-ADBB-B9FF9D4F68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F6D-4224-ADBB-B9FF9D4F68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F6D-4224-ADBB-B9FF9D4F68B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84,3</a:t>
                    </a:r>
                  </a:p>
                  <a:p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6D-4224-ADBB-B9FF9D4F68B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 15,7%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6D-4224-ADBB-B9FF9D4F68B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PILNAI UŽPILDYTA</c:v>
                </c:pt>
                <c:pt idx="1">
                  <c:v>NEUŽPILDYTA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0.84299999999999997</c:v>
                </c:pt>
                <c:pt idx="1">
                  <c:v>0.157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6D-4224-ADBB-B9FF9D4F68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6411548556430442"/>
          <c:y val="0.3721003937007874"/>
          <c:w val="0.2338011811023622"/>
          <c:h val="0.252674212598425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72816338055698"/>
          <c:y val="4.060913705583756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9B3B-4A36-82B5-7E728613BBDB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 seka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9B3B-4A36-82B5-7E728613BBDB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38,1%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E5E-4472-B3D4-73E5BAA90AF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5E-4472-B3D4-73E5BAA90AF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5E-4472-B3D4-73E5BAA90A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0%</c:formatCode>
                <c:ptCount val="4"/>
                <c:pt idx="0" formatCode="0.00%">
                  <c:v>0.38100000000000001</c:v>
                </c:pt>
                <c:pt idx="1">
                  <c:v>0.41</c:v>
                </c:pt>
                <c:pt idx="2" formatCode="0.00%">
                  <c:v>0.157</c:v>
                </c:pt>
                <c:pt idx="3" formatCode="0.00%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3B-4A36-82B5-7E728613BB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4542848"/>
        <c:axId val="134544384"/>
        <c:axId val="0"/>
      </c:bar3DChart>
      <c:catAx>
        <c:axId val="134542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4544384"/>
        <c:crosses val="autoZero"/>
        <c:auto val="1"/>
        <c:lblAlgn val="ctr"/>
        <c:lblOffset val="100"/>
        <c:noMultiLvlLbl val="0"/>
      </c:catAx>
      <c:valAx>
        <c:axId val="134544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454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23-40B2-8FD0-4679670911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23-40B2-8FD0-4679670911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523-40B2-8FD0-4679670911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523-40B2-8FD0-46796709118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61,9%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523-40B2-8FD0-4679670911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38,1%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523-40B2-8FD0-4679670911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0.61899999999999999</c:v>
                </c:pt>
                <c:pt idx="1">
                  <c:v>0.38100000000000001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23-40B2-8FD0-46796709118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998725379253477"/>
          <c:y val="0.76718707529219898"/>
          <c:w val="0.44090147970794208"/>
          <c:h val="0.14524327262843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F2A-4A5F-B576-F16BEC1407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54,5%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5,8</a:t>
                    </a:r>
                  </a:p>
                  <a:p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F2A-4A5F-B576-F16BEC140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NENURODYTA</c:v>
                </c:pt>
                <c:pt idx="2">
                  <c:v>PARENGIAMOJI</c:v>
                </c:pt>
                <c:pt idx="3">
                  <c:v>SPECIALIOJI</c:v>
                </c:pt>
                <c:pt idx="4">
                  <c:v>ATLEISTI</c:v>
                </c:pt>
              </c:strCache>
            </c:strRef>
          </c:cat>
          <c:val>
            <c:numRef>
              <c:f>Lapas1!$B$2:$B$6</c:f>
              <c:numCache>
                <c:formatCode>0.00%</c:formatCode>
                <c:ptCount val="5"/>
                <c:pt idx="0">
                  <c:v>0.54500000000000004</c:v>
                </c:pt>
                <c:pt idx="1">
                  <c:v>5.8000000000000003E-2</c:v>
                </c:pt>
                <c:pt idx="2">
                  <c:v>0.06</c:v>
                </c:pt>
                <c:pt idx="3">
                  <c:v>0.27</c:v>
                </c:pt>
                <c:pt idx="4" formatCode="0%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248963015827501"/>
          <c:y val="0.59561776803893951"/>
          <c:w val="0.17953412170269134"/>
          <c:h val="0.3512194563676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93-402D-84BF-01704A5A1C1A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193-402D-84BF-01704A5A1C1A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193-402D-84BF-01704A5A1C1A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93-402D-84BF-01704A5A1C1A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193-402D-84BF-01704A5A1C1A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193-402D-84BF-01704A5A1C1A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29ADF08-D552-4D27-B547-407768866045}" type="CATEGORYNAME">
                      <a:rPr lang="en-US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[KATEGORIJOS PAVADINIMAS]</a:t>
                    </a:fld>
                    <a:r>
                      <a:rPr lang="en-US" baseline="0" dirty="0"/>
                      <a:t>; 8,1%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93-402D-84BF-01704A5A1C1A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B9479F0-602F-466F-90FE-6D161E759907}" type="CATEGORYNAME">
                      <a:rPr lang="en-US" smtClean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[KATEGORIJOS PAVADINIMAS]</a:t>
                    </a:fld>
                    <a:r>
                      <a:rPr lang="en-US" baseline="0" dirty="0"/>
                      <a:t> 15,7%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93-402D-84BF-01704A5A1C1A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D2B4C06-5C49-4F9A-9E55-EA6579120393}" type="CATEGORYNAME">
                      <a:rPr lang="en-US" smtClean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[KATEGORIJOS PAVADINIMAS]</a:t>
                    </a:fld>
                    <a:r>
                      <a:rPr lang="en-US" baseline="0" dirty="0"/>
                      <a:t> 15,7%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193-402D-84BF-01704A5A1C1A}"/>
                </c:ext>
              </c:extLst>
            </c:dLbl>
            <c:dLbl>
              <c:idx val="3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6F49532-4535-4DE2-ADA2-32E81749DD3D}" type="CATEGORYNAME">
                      <a:rPr lang="en-US" smtClean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[KATEGORIJOS PAVADINIMAS]</a:t>
                    </a:fld>
                    <a:r>
                      <a:rPr lang="en-US" baseline="0" dirty="0"/>
                      <a:t> 35,8%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193-402D-84BF-01704A5A1C1A}"/>
                </c:ext>
              </c:extLst>
            </c:dLbl>
            <c:dLbl>
              <c:idx val="4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3A08A14A-2B59-4327-AF04-E3703DA9A042}" type="CATEGORYNAME">
                      <a:rPr lang="en-US" smtClean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[KATEGORIJOS PAVADINIMAS]</a:t>
                    </a:fld>
                    <a:r>
                      <a:rPr lang="en-US" baseline="0" dirty="0"/>
                      <a:t> 14,9%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193-402D-84BF-01704A5A1C1A}"/>
                </c:ext>
              </c:extLst>
            </c:dLbl>
            <c:dLbl>
              <c:idx val="5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6A0AAC78-1AB7-4503-8310-5442A6BFA690}" type="CATEGORYNAME">
                      <a:rPr lang="en-US" smtClean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[KATEGORIJOS PAVADINIMAS]</a:t>
                    </a:fld>
                    <a:r>
                      <a:rPr lang="en-US" baseline="0" dirty="0"/>
                      <a:t>17,9%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193-402D-84BF-01704A5A1C1A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F81BD"/>
                </a:solidFill>
                <a:round/>
              </a:ln>
              <a:effectLst>
                <a:outerShdw blurRad="50800" dist="38100" dir="2700000" algn="tl" rotWithShape="0">
                  <a:srgbClr val="4F81BD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Lapas1!$A$2:$A$7</c:f>
              <c:strCache>
                <c:ptCount val="6"/>
                <c:pt idx="1">
                  <c:v>ANTSVORIS</c:v>
                </c:pt>
                <c:pt idx="2">
                  <c:v>NENURODYTA</c:v>
                </c:pt>
                <c:pt idx="3">
                  <c:v>NORMALUS SVORIS</c:v>
                </c:pt>
                <c:pt idx="4">
                  <c:v>NUTUKIMAS</c:v>
                </c:pt>
                <c:pt idx="5">
                  <c:v>PER MAŽAS </c:v>
                </c:pt>
              </c:strCache>
            </c:strRef>
          </c:cat>
          <c:val>
            <c:numRef>
              <c:f>Lapas1!$B$2:$B$7</c:f>
              <c:numCache>
                <c:formatCode>0.00%</c:formatCode>
                <c:ptCount val="6"/>
                <c:pt idx="1">
                  <c:v>0.157</c:v>
                </c:pt>
                <c:pt idx="2">
                  <c:v>0.157</c:v>
                </c:pt>
                <c:pt idx="3">
                  <c:v>0.35799999999999998</c:v>
                </c:pt>
                <c:pt idx="4">
                  <c:v>0.14899999999999999</c:v>
                </c:pt>
                <c:pt idx="5">
                  <c:v>0.17899999999999999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193-402D-84BF-01704A5A1C1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0362085988368E-2"/>
          <c:y val="1.8960079278612044E-2"/>
          <c:w val="0.91101379717149167"/>
          <c:h val="0.57334957653833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5,2%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D8-4C8F-82B7-73D96217805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3D8-4C8F-82B7-73D96217805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3D8-4C8F-82B7-73D962178053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59,3%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3D8-4C8F-82B7-73D962178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Lapas1!$A$2:$A$14</c:f>
              <c:strCache>
                <c:ptCount val="13"/>
                <c:pt idx="0">
                  <c:v>CEREBRINIS PARALYŽIUS</c:v>
                </c:pt>
                <c:pt idx="1">
                  <c:v>GALŪNIŲ DEFORMACIJA, PĖDA, ČIURNA</c:v>
                </c:pt>
                <c:pt idx="2">
                  <c:v>PROTINIS ATSILIKIMAS</c:v>
                </c:pt>
                <c:pt idx="3">
                  <c:v>MIŠRŪS RAIDOS SUTRIKIMAI</c:v>
                </c:pt>
                <c:pt idx="4">
                  <c:v>AUTIZMAS</c:v>
                </c:pt>
                <c:pt idx="5">
                  <c:v>EPILEPSIJA</c:v>
                </c:pt>
                <c:pt idx="6">
                  <c:v>CUKRINIS DIABETAS</c:v>
                </c:pt>
                <c:pt idx="7">
                  <c:v>REGOS SUTRIKIMAI</c:v>
                </c:pt>
                <c:pt idx="8">
                  <c:v>NEUROSENSORINIS PRIKURTIMAS</c:v>
                </c:pt>
                <c:pt idx="9">
                  <c:v>LAIKYSENOS KIFOZĖ</c:v>
                </c:pt>
                <c:pt idx="10">
                  <c:v>ODOS LIGOS</c:v>
                </c:pt>
                <c:pt idx="11">
                  <c:v>KALBOS IŠRAIŠKOS SUTRIKIMAS</c:v>
                </c:pt>
                <c:pt idx="12">
                  <c:v>NENURODYTA</c:v>
                </c:pt>
              </c:strCache>
            </c:strRef>
          </c:cat>
          <c:val>
            <c:numRef>
              <c:f>Lapas1!$B$2:$B$14</c:f>
              <c:numCache>
                <c:formatCode>0.00%</c:formatCode>
                <c:ptCount val="13"/>
                <c:pt idx="0">
                  <c:v>7.4999999999999997E-2</c:v>
                </c:pt>
                <c:pt idx="1">
                  <c:v>4.4999999999999998E-2</c:v>
                </c:pt>
                <c:pt idx="2">
                  <c:v>0.06</c:v>
                </c:pt>
                <c:pt idx="3">
                  <c:v>5.1999999999999998E-2</c:v>
                </c:pt>
                <c:pt idx="4" formatCode="0%">
                  <c:v>0.04</c:v>
                </c:pt>
                <c:pt idx="5" formatCode="0%">
                  <c:v>0.04</c:v>
                </c:pt>
                <c:pt idx="6" formatCode="0%">
                  <c:v>0.01</c:v>
                </c:pt>
                <c:pt idx="7" formatCode="0%">
                  <c:v>0.03</c:v>
                </c:pt>
                <c:pt idx="8">
                  <c:v>1.4999999999999999E-2</c:v>
                </c:pt>
                <c:pt idx="9">
                  <c:v>1.4999999999999999E-2</c:v>
                </c:pt>
                <c:pt idx="10">
                  <c:v>1.4999999999999999E-2</c:v>
                </c:pt>
                <c:pt idx="11" formatCode="0%">
                  <c:v>0.01</c:v>
                </c:pt>
                <c:pt idx="12">
                  <c:v>0.59299999999999997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57709280"/>
        <c:axId val="1857694720"/>
      </c:barChart>
      <c:catAx>
        <c:axId val="185770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694720"/>
        <c:crosses val="autoZero"/>
        <c:auto val="1"/>
        <c:lblAlgn val="ctr"/>
        <c:lblOffset val="100"/>
        <c:noMultiLvlLbl val="0"/>
      </c:catAx>
      <c:valAx>
        <c:axId val="185769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70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2900527536208"/>
          <c:y val="0"/>
          <c:w val="0.44654410328060429"/>
          <c:h val="1"/>
        </c:manualLayout>
      </c:layout>
      <c:pie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1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Pt>
            <c:idx val="4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2A-4A5F-B576-F16BEC1407B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49-4634-9D03-D8F1310504A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6B6-48E6-BFE5-1D34B89E17D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6B6-48E6-BFE5-1D34B89E17D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D8-4C8F-82B7-73D96217805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3D8-4C8F-82B7-73D96217805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D8-4C8F-82B7-73D96217805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6B6-48E6-BFE5-1D34B89E17D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3D8-4C8F-82B7-73D96217805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16,4%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63,3%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D49-4634-9D03-D8F1310504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Lapas1!$A$2:$A$14</c:f>
              <c:strCache>
                <c:ptCount val="8"/>
                <c:pt idx="0">
                  <c:v>GYDOMOJI KŪNO KULTŪRA</c:v>
                </c:pt>
                <c:pt idx="1">
                  <c:v>REABILITACINIS GYDYMAS</c:v>
                </c:pt>
                <c:pt idx="2">
                  <c:v>LOGOPEDO, SPEC. PEDAGOGO, KINEZITERAPIAUTO PAGALBA</c:v>
                </c:pt>
                <c:pt idx="3">
                  <c:v>SPEC. PRIEŽIŪRA</c:v>
                </c:pt>
                <c:pt idx="4">
                  <c:v>MOKYMAS NAMUOSE</c:v>
                </c:pt>
                <c:pt idx="5">
                  <c:v>NENURODYTA</c:v>
                </c:pt>
                <c:pt idx="6">
                  <c:v>PRITAIKYTA SĖDĖJIMO VIETA</c:v>
                </c:pt>
                <c:pt idx="7">
                  <c:v>SKUBIOS PAGALBOS POREIKIS</c:v>
                </c:pt>
              </c:strCache>
            </c:strRef>
          </c:cat>
          <c:val>
            <c:numRef>
              <c:f>Lapas1!$B$2:$B$14</c:f>
              <c:numCache>
                <c:formatCode>0.00%</c:formatCode>
                <c:ptCount val="13"/>
                <c:pt idx="0">
                  <c:v>1.4999999999999999E-2</c:v>
                </c:pt>
                <c:pt idx="1">
                  <c:v>4.4999999999999998E-2</c:v>
                </c:pt>
                <c:pt idx="2">
                  <c:v>0.16400000000000001</c:v>
                </c:pt>
                <c:pt idx="3">
                  <c:v>5.1999999999999998E-2</c:v>
                </c:pt>
                <c:pt idx="4" formatCode="0%">
                  <c:v>0.01</c:v>
                </c:pt>
                <c:pt idx="5" formatCode="0%">
                  <c:v>0.66900000000000004</c:v>
                </c:pt>
                <c:pt idx="6" formatCode="0%">
                  <c:v>2.1999999999999999E-2</c:v>
                </c:pt>
                <c:pt idx="7" formatCode="0%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8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67786598116217778"/>
          <c:y val="0.13578619809523071"/>
          <c:w val="0.31506141240692953"/>
          <c:h val="0.66675472453104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223-43E5-AD18-48CE38C5BA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223-43E5-AD18-48CE38C5BA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223-43E5-AD18-48CE38C5BA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223-43E5-AD18-48CE38C5BA3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53,7%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223-43E5-AD18-48CE38C5BA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 46,3%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223-43E5-AD18-48CE38C5BA3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PILNAI UŽPILDYTA</c:v>
                </c:pt>
                <c:pt idx="1">
                  <c:v>NEUŽPILDYTA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53.7</c:v>
                </c:pt>
                <c:pt idx="1">
                  <c:v>46.3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23-43E5-AD18-48CE38C5BA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6411548556430442"/>
          <c:y val="0.3721003937007874"/>
          <c:w val="0.2338011811023622"/>
          <c:h val="0.252674212598425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113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783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907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95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381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7027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2659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3145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745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1415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6421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0655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50" r:id="rId14"/>
    <p:sldLayoutId id="2147483653" r:id="rId15"/>
    <p:sldLayoutId id="2147483655" r:id="rId16"/>
    <p:sldLayoutId id="2147483659" r:id="rId17"/>
    <p:sldLayoutId id="2147483656" r:id="rId18"/>
    <p:sldLayoutId id="2147483660" r:id="rId19"/>
    <p:sldLayoutId id="214748366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5" y="4922562"/>
            <a:ext cx="10964979" cy="834001"/>
          </a:xfrm>
        </p:spPr>
        <p:txBody>
          <a:bodyPr>
            <a:norm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itchFamily="18" charset="0"/>
              </a:rPr>
              <a:t>Parengė : visuomenės sveikatos specialistė Vesta </a:t>
            </a:r>
            <a:r>
              <a:rPr lang="lt-LT" sz="2400" b="1" dirty="0" err="1">
                <a:latin typeface="Times New Roman" panose="02020603050405020304" pitchFamily="18" charset="0"/>
                <a:cs typeface="Times New Roman" pitchFamily="18" charset="0"/>
              </a:rPr>
              <a:t>Vaičekauskienė</a:t>
            </a:r>
            <a:endParaRPr lang="en-US" sz="2200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963883"/>
            <a:ext cx="10964978" cy="2405558"/>
          </a:xfrm>
        </p:spPr>
        <p:txBody>
          <a:bodyPr/>
          <a:lstStyle/>
          <a:p>
            <a:pPr algn="ctr"/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Klaipėdos </a:t>
            </a:r>
            <a:r>
              <a:rPr lang="lt-L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Medeinės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mokyklos lankančių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mokini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ų sveikatos patikrinimų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metų duomenų analizė.</a:t>
            </a:r>
            <a:b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mokinio dalyvavimas ugdymo veikloje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C5635DB6-8564-4F72-BA9A-6C10CD5ED9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501571"/>
              </p:ext>
            </p:extLst>
          </p:nvPr>
        </p:nvGraphicFramePr>
        <p:xfrm>
          <a:off x="323527" y="1600200"/>
          <a:ext cx="9766045" cy="47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684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fizinio ugdymo grupė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490278"/>
              </p:ext>
            </p:extLst>
          </p:nvPr>
        </p:nvGraphicFramePr>
        <p:xfrm>
          <a:off x="323528" y="1319059"/>
          <a:ext cx="10597317" cy="4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9793FA6-B97F-40C3-BB49-79B3A91D46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129391"/>
              </p:ext>
            </p:extLst>
          </p:nvPr>
        </p:nvGraphicFramePr>
        <p:xfrm>
          <a:off x="827583" y="1268760"/>
          <a:ext cx="8669707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E5ED0C7-3677-434E-8FC0-7867422C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921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Fizin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ės būklės įvertinimas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: KMI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85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Specialiosios rekomendacijos: liga, sveikatos sutrikimas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906566"/>
              </p:ext>
            </p:extLst>
          </p:nvPr>
        </p:nvGraphicFramePr>
        <p:xfrm>
          <a:off x="323528" y="1319059"/>
          <a:ext cx="10597317" cy="4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484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Specialiosios rekomendacijos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ir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pirmos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pagalbos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priemon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s,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kuri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gali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prireikti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mokiniui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376666"/>
              </p:ext>
            </p:extLst>
          </p:nvPr>
        </p:nvGraphicFramePr>
        <p:xfrm>
          <a:off x="178055" y="1236518"/>
          <a:ext cx="10773963" cy="514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333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15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08340-4CBD-46E9-A48E-265BC184701B}"/>
              </a:ext>
            </a:extLst>
          </p:cNvPr>
          <p:cNvSpPr txBox="1"/>
          <p:nvPr/>
        </p:nvSpPr>
        <p:spPr>
          <a:xfrm>
            <a:off x="1579418" y="2967335"/>
            <a:ext cx="99579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en-US" sz="40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</a:t>
            </a:r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ės mokyklos ugdytinių </a:t>
            </a:r>
            <a:r>
              <a:rPr lang="en-US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</a:t>
            </a:r>
            <a:r>
              <a:rPr lang="lt-LT" sz="4000" b="1" u="none" strike="noStrike" dirty="0" err="1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antų</a:t>
            </a:r>
            <a:r>
              <a:rPr lang="lt-LT" sz="40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 ir žandikaulių būklės įvertinimas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 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2020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1 </a:t>
            </a:r>
            <a:r>
              <a:rPr lang="lt-LT" sz="4000" b="1" dirty="0" err="1"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</a:br>
            <a:endParaRPr lang="en-US" sz="4000" dirty="0">
              <a:latin typeface="Montserrat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35593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Mokinių, kurių formos  Nr. E027-1 formos II dalis „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Dantų ir žandikaulių būklės įvertinimas</a:t>
            </a:r>
            <a:r>
              <a:rPr lang="lt-LT" sz="36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" užpildyta, dalis (%)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1E07230-382F-4134-9F65-64A9F76B6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065602"/>
              </p:ext>
            </p:extLst>
          </p:nvPr>
        </p:nvGraphicFramePr>
        <p:xfrm>
          <a:off x="706081" y="1700808"/>
          <a:ext cx="9300363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565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A6E700-9F44-407D-A534-9B248E1A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0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Dant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 ir žandikaulių būklės įvertinimas :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sąkandžio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patalogija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016451-99C9-49E2-9D5F-3A7C50117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343788"/>
              </p:ext>
            </p:extLst>
          </p:nvPr>
        </p:nvGraphicFramePr>
        <p:xfrm>
          <a:off x="1259631" y="1397000"/>
          <a:ext cx="9089714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2155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Dantų ir žandikaulių būklės įvertinimas : KPI +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kpi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indeksas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(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ėduonies intensyvumas)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34918DF-8639-476F-AF18-F29123A59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5228046"/>
              </p:ext>
            </p:extLst>
          </p:nvPr>
        </p:nvGraphicFramePr>
        <p:xfrm>
          <a:off x="323527" y="1724891"/>
          <a:ext cx="10850439" cy="4659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5073DE5A-3C9D-404F-BE7D-D890BEAD4C70}"/>
              </a:ext>
            </a:extLst>
          </p:cNvPr>
          <p:cNvSpPr/>
          <p:nvPr/>
        </p:nvSpPr>
        <p:spPr>
          <a:xfrm>
            <a:off x="8562108" y="2852936"/>
            <a:ext cx="2611859" cy="20882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kpi+KPI indekso ribos: </a:t>
            </a:r>
          </a:p>
          <a:p>
            <a:r>
              <a:rPr lang="es-ES_tradnl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Labai žemas - mažiau nei 1,2.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Žemas - 1,2-2,6.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Vidutinis 2,7-4,4.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Aukštas 4,5-6,5.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Labai aukštas - daugiau nei 6,5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lt-LT" altLang="lt-LT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57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EAB992-9279-4EDD-88FB-61E13901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0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Dant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 ir žandikaulių būklės įvertinimas : mokiniai, kurių dantys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21E9D03-04BE-4C60-A00B-138984AC2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642688"/>
              </p:ext>
            </p:extLst>
          </p:nvPr>
        </p:nvGraphicFramePr>
        <p:xfrm>
          <a:off x="683567" y="1397000"/>
          <a:ext cx="8855287" cy="46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706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2379518" y="571501"/>
            <a:ext cx="9812482" cy="1330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analizės aprašymas (1)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altLang="lt-LT" sz="20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</a:t>
            </a:r>
            <a:r>
              <a:rPr lang="en-US" altLang="lt-L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000" dirty="0" err="1">
                <a:latin typeface="Times New Roman" pitchFamily="18" charset="0"/>
                <a:cs typeface="Times New Roman" pitchFamily="18" charset="0"/>
              </a:rPr>
              <a:t>mokinio</a:t>
            </a:r>
            <a:r>
              <a:rPr lang="lt-LT" altLang="lt-LT" sz="2000" dirty="0">
                <a:latin typeface="Times New Roman" pitchFamily="18" charset="0"/>
                <a:cs typeface="Times New Roman" pitchFamily="18" charset="0"/>
              </a:rPr>
              <a:t> sveikatos pažymėjimas forma E027-1, kuri susideda iš dviejų dalių: I dalis Sveikatos būklės įvertinimas,  II dalis Dantų ir žandikaulių būklės įvertinimas. Sveikatą pasitikrinti reikia iki rugsėjo 15d.</a:t>
            </a:r>
          </a:p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7421EBE-E882-4D0E-928E-2768ECC6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236847"/>
            <a:ext cx="2645833" cy="50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966356"/>
            <a:ext cx="11959093" cy="2182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1184563"/>
            <a:ext cx="10896149" cy="556952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11200" b="1" dirty="0">
                <a:latin typeface="Montserrat Medium" panose="00000600000000000000" pitchFamily="2" charset="-70"/>
                <a:cs typeface="Times New Roman" pitchFamily="18" charset="0"/>
              </a:rPr>
              <a:t>APIBENDRINIMAS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1/2022 m. profilaktiškai sveikatą pasitikrino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94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proc. vaikų. </a:t>
            </a: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41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proc. vaikų buvo nurodytos bendros, o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15,7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proc. vaikų – specialiosios rekomendacijos. Pritaikytas maitinimas buvo paskirstas </a:t>
            </a:r>
            <a:r>
              <a:rPr lang="en-US" sz="8000" dirty="0">
                <a:latin typeface="Times New Roman" panose="02020603050405020304" pitchFamily="18" charset="0"/>
                <a:cs typeface="Times New Roman" pitchFamily="18" charset="0"/>
              </a:rPr>
              <a:t>5,2 proc. </a:t>
            </a:r>
            <a:r>
              <a:rPr lang="en-US" sz="8000" dirty="0" err="1">
                <a:latin typeface="Times New Roman" panose="02020603050405020304" pitchFamily="18" charset="0"/>
                <a:cs typeface="Times New Roman" pitchFamily="18" charset="0"/>
              </a:rPr>
              <a:t>vaik</a:t>
            </a:r>
            <a:r>
              <a:rPr lang="lt-LT" sz="8000" dirty="0">
                <a:latin typeface="Times New Roman" panose="02020603050405020304" pitchFamily="18" charset="0"/>
                <a:cs typeface="Times New Roman" pitchFamily="18" charset="0"/>
              </a:rPr>
              <a:t>ų.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Vaikai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galintys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dalyvauti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veikloje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be apribojimų sudarė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38,1 proc.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54,5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 priskirti pagrindinei fizinio ugdymo grupei,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priskirti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speciali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jai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fizinio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grupei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proc. –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parengiam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jai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grupei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atleisti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fizinio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lavinimo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pamok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6,7 </a:t>
            </a:r>
            <a:r>
              <a:rPr lang="lt-LT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ir 5,8 proc. buvo nepažymėta .</a:t>
            </a:r>
          </a:p>
          <a:p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30,6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 turėjo per didelį, o 17,9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– per mažą svorį.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Vertinant dantų ir žandikaulių būklę nurodyti vaikai turintys </a:t>
            </a:r>
            <a:r>
              <a:rPr lang="lt-LT" sz="8000" dirty="0" err="1"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patologiją sudaro 36,1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(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š jų 13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pavieni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 dantų ir 23,1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žandikaulių).</a:t>
            </a: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40,7 proc. vaikų sudaro turinčių tam tikrų ligų, sveikatos sutrikimų.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20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9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966356"/>
            <a:ext cx="11959093" cy="2182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1184563"/>
            <a:ext cx="10896149" cy="540405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9600" b="1" dirty="0">
                <a:latin typeface="Montserrat Medium" panose="00000600000000000000" pitchFamily="2" charset="-70"/>
                <a:cs typeface="Times New Roman" pitchFamily="18" charset="0"/>
              </a:rPr>
              <a:t>REKOMENDACIJOS</a:t>
            </a:r>
          </a:p>
          <a:p>
            <a:pPr marL="0" indent="0" algn="ctr">
              <a:buNone/>
            </a:pPr>
            <a:endParaRPr lang="lt-LT" sz="6400" b="1" dirty="0">
              <a:latin typeface="Montserrat Medium" panose="00000600000000000000" pitchFamily="2" charset="-7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ormuoti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sveikos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gyvensenos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įgūdžius, </a:t>
            </a:r>
            <a:r>
              <a:rPr lang="lt-LT" sz="8000" b="1" dirty="0">
                <a:latin typeface="Times New Roman" pitchFamily="18" charset="0"/>
                <a:cs typeface="Times New Roman" pitchFamily="18" charset="0"/>
              </a:rPr>
              <a:t>bendromis mokytojų/auklėtojų ir bendruomenės pastangomis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kurti sveikatai palankią ir saugią  aplinką. </a:t>
            </a:r>
          </a:p>
          <a:p>
            <a:pPr mar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Siekti  sveikatos ugdymą vykdyti visomis kryptimis, ypatingą dėmesį skiriant fizinio aktyvumo ir saugaus elgesio, tinkamos mitybos skatinimui, higienos įgūdžių formavimui.</a:t>
            </a:r>
          </a:p>
          <a:p>
            <a:pPr mar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Tikslinga vaikų tėvus įtraukti į sveikatos stiprinimo veiklas – organizuoti ir vykdyti mokymus, apimančius aiškią, išsamią ir patikimą informaciją apie mitybą, fizinį aktyvumą.</a:t>
            </a:r>
          </a:p>
          <a:p>
            <a:pPr marL="0" lv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Sulaukti iš šeimos gydytojų visų rekomendacijų dėl vaiko galimybių dalyvauti ugdymo veikloje.</a:t>
            </a:r>
          </a:p>
          <a:p>
            <a:pPr marL="0" indent="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21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1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RASITE:</a:t>
            </a:r>
          </a:p>
          <a:p>
            <a:r>
              <a:rPr lang="es-ES" sz="2200" dirty="0" err="1">
                <a:latin typeface="Montserrat Light" pitchFamily="2" charset="0"/>
              </a:rPr>
              <a:t>Taikos</a:t>
            </a:r>
            <a:r>
              <a:rPr lang="es-ES" sz="2200" dirty="0">
                <a:latin typeface="Montserrat Light" pitchFamily="2" charset="0"/>
              </a:rPr>
              <a:t> </a:t>
            </a:r>
            <a:r>
              <a:rPr lang="es-ES" sz="2200" dirty="0" err="1">
                <a:latin typeface="Montserrat Light" pitchFamily="2" charset="0"/>
              </a:rPr>
              <a:t>pr</a:t>
            </a:r>
            <a:r>
              <a:rPr lang="es-ES" sz="2200" dirty="0">
                <a:latin typeface="Montserrat Light" pitchFamily="2" charset="0"/>
              </a:rPr>
              <a:t>. 76, </a:t>
            </a:r>
            <a:r>
              <a:rPr lang="es-ES" sz="2200" dirty="0" err="1">
                <a:latin typeface="Montserrat Light" pitchFamily="2" charset="0"/>
              </a:rPr>
              <a:t>Klaipėda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Tel. (8 46) 234796</a:t>
            </a:r>
          </a:p>
          <a:p>
            <a:r>
              <a:rPr lang="es-ES" sz="2200" dirty="0">
                <a:latin typeface="Montserrat Light" pitchFamily="2" charset="0"/>
              </a:rPr>
              <a:t>El. p. </a:t>
            </a:r>
            <a:r>
              <a:rPr lang="es-ES" sz="2200" dirty="0" err="1">
                <a:latin typeface="Montserrat Light" pitchFamily="2" charset="0"/>
              </a:rPr>
              <a:t>info@sveikatosbiuras.lt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2597727" y="561109"/>
            <a:ext cx="9594273" cy="11949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analizės aprašymas (2)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Vadovaujantis sveikatos apsaugos ministro 2018 m. balandžio 26 d. įsakymu Nr. V-657 „Dėl elektroninės sveikatos paslaugų ir bendradarbiavimo infrastruktūros informacinės sistemos naudojimo tvarkos aprašo patvirtinimo“ pakeitimo“, nuo 2018 m. birželio 1 d. duomenys, susiję su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mokinio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sveikatos pažymėjimu, visose asmens sveikatos priežiūros įstaigose privalo būti tvarkomi elektroniniu būdu. Elektroniniu būdu užpildytas ir pasirašytas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mokinio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sveikatos pažymėjimas patenka į Elektroninę sveikatos paslaugų ir bendradarbiavimo infrastruktūros informacinę sistemą, iš kurios yra perduodamas į </a:t>
            </a:r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Higienos instituto Vaikų sveikatos stebėsenos informacinę sistemą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(VSS IS).  Su šia sistema dirba visuomenės sveikatos specialistai, vykdantys visuomenės sveikatos priežiūrą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ugdymo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staigose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altLang="lt-LT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3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8AAA146-D837-434C-893A-B822EEFC0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392191"/>
            <a:ext cx="2396451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6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3210791" y="623455"/>
            <a:ext cx="8981209" cy="991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rezultatų svarba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altLang="lt-LT" sz="3200" dirty="0">
                <a:latin typeface="Times New Roman" pitchFamily="18" charset="0"/>
                <a:cs typeface="Times New Roman" pitchFamily="18" charset="0"/>
              </a:rPr>
              <a:t>Kasmetinių</a:t>
            </a:r>
            <a:r>
              <a:rPr lang="en-US" altLang="lt-LT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200" dirty="0">
                <a:latin typeface="Times New Roman" pitchFamily="18" charset="0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</a:p>
          <a:p>
            <a:pPr marL="0" indent="0" algn="just">
              <a:buNone/>
            </a:pPr>
            <a:endParaRPr lang="en-US" sz="32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4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B028049-09F6-41F9-929E-320A93FE5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402583"/>
            <a:ext cx="2458797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44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lt-LT" sz="44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Medeinės</a:t>
            </a:r>
            <a:r>
              <a:rPr lang="lt-LT" sz="44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mokyklos ugdytinių sveikatos būklė </a:t>
            </a:r>
            <a:r>
              <a:rPr lang="en-US" sz="4400" b="1" dirty="0">
                <a:latin typeface="Montserrat Medium" panose="00000600000000000000" pitchFamily="2" charset="-70"/>
                <a:cs typeface="Times New Roman" pitchFamily="18" charset="0"/>
              </a:rPr>
              <a:t>202</a:t>
            </a:r>
            <a: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  <a:t>1/2022</a:t>
            </a:r>
            <a:r>
              <a:rPr lang="en-US" sz="4400" b="1" dirty="0">
                <a:latin typeface="Montserrat Medium" panose="00000600000000000000" pitchFamily="2" charset="-70"/>
                <a:cs typeface="Times New Roman" pitchFamily="18" charset="0"/>
              </a:rPr>
              <a:t> </a:t>
            </a:r>
            <a:r>
              <a:rPr lang="lt-LT" sz="4400" b="1" dirty="0" err="1"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</a:br>
            <a:br>
              <a:rPr lang="lt-LT" altLang="lt-LT" sz="4400" dirty="0">
                <a:latin typeface="Montserrat Medium" panose="00000600000000000000" pitchFamily="2" charset="-70"/>
              </a:rPr>
            </a:br>
            <a:endParaRPr lang="en-US" sz="4400" dirty="0">
              <a:latin typeface="Montserrat Medium" panose="00000600000000000000" pitchFamily="2" charset="-7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5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7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52123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SVEIKATOS PA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ŽYMĖJIMO BŪSENA</a:t>
            </a:r>
            <a:endParaRPr lang="en-US" sz="36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B6D3F90-064B-4022-8691-5DDBEE694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952087"/>
              </p:ext>
            </p:extLst>
          </p:nvPr>
        </p:nvGraphicFramePr>
        <p:xfrm>
          <a:off x="1115615" y="1397000"/>
          <a:ext cx="9150603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735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Mokinių, kurių formos  Nr. E027-1 formos I dalis "Fizinės būklės įvertinimas" užpildyta, dalis (%)</a:t>
            </a:r>
            <a:br>
              <a:rPr lang="lt-LT" sz="3600" b="1" i="0" u="none" strike="noStrike" dirty="0">
                <a:solidFill>
                  <a:srgbClr val="000000"/>
                </a:solidFill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B107E06-EB6C-42DD-80BC-EF1D246831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53775"/>
              </p:ext>
            </p:extLst>
          </p:nvPr>
        </p:nvGraphicFramePr>
        <p:xfrm>
          <a:off x="706081" y="1381991"/>
          <a:ext cx="9944601" cy="4639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7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521237"/>
          </a:xfrm>
        </p:spPr>
        <p:txBody>
          <a:bodyPr>
            <a:normAutofit/>
          </a:bodyPr>
          <a:lstStyle/>
          <a:p>
            <a:pPr algn="ctr"/>
            <a:br>
              <a:rPr lang="lt-LT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C5170C-141C-4165-9301-6F7AB94A68CB}"/>
              </a:ext>
            </a:extLst>
          </p:cNvPr>
          <p:cNvSpPr txBox="1">
            <a:spLocks/>
          </p:cNvSpPr>
          <p:nvPr/>
        </p:nvSpPr>
        <p:spPr>
          <a:xfrm>
            <a:off x="436923" y="128420"/>
            <a:ext cx="9725385" cy="973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,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maitinimas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Turinio vietos rezervavimo ženklas 5">
            <a:extLst>
              <a:ext uri="{FF2B5EF4-FFF2-40B4-BE49-F238E27FC236}">
                <a16:creationId xmlns:a16="http://schemas.microsoft.com/office/drawing/2014/main" id="{F1A94080-703E-4D52-97BC-BD3613EE54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968450"/>
              </p:ext>
            </p:extLst>
          </p:nvPr>
        </p:nvGraphicFramePr>
        <p:xfrm>
          <a:off x="1043608" y="1521237"/>
          <a:ext cx="8713456" cy="457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011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9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5DAA9-743A-4F3F-886A-84774BD1B447}"/>
              </a:ext>
            </a:extLst>
          </p:cNvPr>
          <p:cNvSpPr txBox="1"/>
          <p:nvPr/>
        </p:nvSpPr>
        <p:spPr>
          <a:xfrm>
            <a:off x="1433944" y="3050463"/>
            <a:ext cx="102155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en-US" sz="40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</a:t>
            </a:r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 mokyklos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 ugdytinių fizinės būklės įvertinimas </a:t>
            </a:r>
            <a:r>
              <a:rPr lang="en-US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202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1/2022</a:t>
            </a:r>
            <a:r>
              <a:rPr lang="en-US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 </a:t>
            </a:r>
            <a:r>
              <a:rPr lang="lt-LT" sz="4000" b="1" dirty="0" err="1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</a:br>
            <a:endParaRPr lang="en-US" sz="4000" dirty="0">
              <a:solidFill>
                <a:schemeClr val="tx1"/>
              </a:solidFill>
              <a:latin typeface="Montserrat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002414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„Office“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1056</Words>
  <Application>Microsoft Office PowerPoint</Application>
  <PresentationFormat>Plačiaekranė</PresentationFormat>
  <Paragraphs>144</Paragraphs>
  <Slides>22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Times New Roman</vt:lpstr>
      <vt:lpstr>Wingdings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SVEIKATOS PAŽYMĖJIMO BŪSENA</vt:lpstr>
      <vt:lpstr>Mokinių, kurių formos  Nr. E027-1 formos I dalis "Fizinės būklės įvertinimas" užpildyta, dalis (%) </vt:lpstr>
      <vt:lpstr> </vt:lpstr>
      <vt:lpstr>„PowerPoint“ pateiktis</vt:lpstr>
      <vt:lpstr>Fizinės būklės įvertinimas: mokinio dalyvavimas ugdymo veikloje</vt:lpstr>
      <vt:lpstr>Fizinės būklės įvertinimas: fizinio ugdymo grupė</vt:lpstr>
      <vt:lpstr>Fizinės būklės įvertinimas : KMI</vt:lpstr>
      <vt:lpstr>Fizinės būklės įvertinimas: Specialiosios rekomendacijos: liga, sveikatos sutrikimas</vt:lpstr>
      <vt:lpstr>Specialiosios rekomendacijos ir pirmos pagalbos priemonės, kurių gali prireikti mokiniui</vt:lpstr>
      <vt:lpstr>„PowerPoint“ pateiktis</vt:lpstr>
      <vt:lpstr>Mokinių, kurių formos  Nr. E027-1 formos II dalis „Dantų ir žandikaulių būklės įvertinimas" užpildyta, dalis (%)</vt:lpstr>
      <vt:lpstr>Dantų ir žandikaulių būklės įvertinimas : sąkandžio patalogija</vt:lpstr>
      <vt:lpstr>Dantų ir žandikaulių būklės įvertinimas : KPI + kpi indeksas (ėduonies intensyvumas)</vt:lpstr>
      <vt:lpstr>Dantų ir žandikaulių būklės įvertinimas : mokiniai, kurių dantys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Evelina Araminaite</cp:lastModifiedBy>
  <cp:revision>37</cp:revision>
  <dcterms:created xsi:type="dcterms:W3CDTF">2019-07-24T07:24:43Z</dcterms:created>
  <dcterms:modified xsi:type="dcterms:W3CDTF">2022-05-04T09:03:56Z</dcterms:modified>
</cp:coreProperties>
</file>